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6"/>
  </p:notesMasterIdLst>
  <p:sldIdLst>
    <p:sldId id="274" r:id="rId2"/>
    <p:sldId id="256" r:id="rId3"/>
    <p:sldId id="277" r:id="rId4"/>
    <p:sldId id="278" r:id="rId5"/>
    <p:sldId id="257" r:id="rId6"/>
    <p:sldId id="293" r:id="rId7"/>
    <p:sldId id="258" r:id="rId8"/>
    <p:sldId id="259" r:id="rId9"/>
    <p:sldId id="271" r:id="rId10"/>
    <p:sldId id="272" r:id="rId11"/>
    <p:sldId id="273" r:id="rId12"/>
    <p:sldId id="294" r:id="rId13"/>
    <p:sldId id="260" r:id="rId14"/>
    <p:sldId id="261" r:id="rId15"/>
    <p:sldId id="302" r:id="rId16"/>
    <p:sldId id="303" r:id="rId17"/>
    <p:sldId id="290" r:id="rId18"/>
    <p:sldId id="291" r:id="rId19"/>
    <p:sldId id="292" r:id="rId20"/>
    <p:sldId id="263" r:id="rId21"/>
    <p:sldId id="264" r:id="rId22"/>
    <p:sldId id="265" r:id="rId23"/>
    <p:sldId id="266" r:id="rId24"/>
    <p:sldId id="306" r:id="rId25"/>
    <p:sldId id="307" r:id="rId26"/>
    <p:sldId id="308" r:id="rId27"/>
    <p:sldId id="309" r:id="rId28"/>
    <p:sldId id="323" r:id="rId29"/>
    <p:sldId id="324" r:id="rId30"/>
    <p:sldId id="313" r:id="rId31"/>
    <p:sldId id="310" r:id="rId32"/>
    <p:sldId id="314" r:id="rId33"/>
    <p:sldId id="315" r:id="rId34"/>
    <p:sldId id="331" r:id="rId35"/>
    <p:sldId id="330" r:id="rId36"/>
    <p:sldId id="317" r:id="rId37"/>
    <p:sldId id="318" r:id="rId38"/>
    <p:sldId id="319" r:id="rId39"/>
    <p:sldId id="333" r:id="rId40"/>
    <p:sldId id="327" r:id="rId41"/>
    <p:sldId id="320" r:id="rId42"/>
    <p:sldId id="321" r:id="rId43"/>
    <p:sldId id="322" r:id="rId44"/>
    <p:sldId id="304"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ECD27E5-3729-4D20-877E-2D5DE3E06DB9}" type="datetimeFigureOut">
              <a:rPr lang="fa-IR" smtClean="0"/>
              <a:pPr/>
              <a:t>08/20/1436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F4EF3BD-5049-4E59-9EDE-16FC54A9025D}" type="slidenum">
              <a:rPr lang="fa-IR" smtClean="0"/>
              <a:pPr/>
              <a:t>‹#›</a:t>
            </a:fld>
            <a:endParaRPr lang="fa-IR"/>
          </a:p>
        </p:txBody>
      </p:sp>
    </p:spTree>
    <p:extLst>
      <p:ext uri="{BB962C8B-B14F-4D97-AF65-F5344CB8AC3E}">
        <p14:creationId xmlns:p14="http://schemas.microsoft.com/office/powerpoint/2010/main" val="122559971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BF4EF3BD-5049-4E59-9EDE-16FC54A9025D}" type="slidenum">
              <a:rPr lang="fa-IR" smtClean="0"/>
              <a:pPr/>
              <a:t>5</a:t>
            </a:fld>
            <a:endParaRPr lang="fa-IR"/>
          </a:p>
        </p:txBody>
      </p:sp>
    </p:spTree>
    <p:extLst>
      <p:ext uri="{BB962C8B-B14F-4D97-AF65-F5344CB8AC3E}">
        <p14:creationId xmlns:p14="http://schemas.microsoft.com/office/powerpoint/2010/main" val="2937777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FA50974-D4B6-41D2-9DE6-94305FE9F6FE}" type="datetime1">
              <a:rPr lang="en-US" smtClean="0"/>
              <a:pPr/>
              <a:t>6/7/2015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fa-IR" smtClean="0"/>
              <a:t>موضوع سمینار:تحلیل تشخیصی</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42B0888-A26E-47CD-A4C0-2F3277A8A8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5E86261-CC90-4666-B2A5-AB9388706A49}" type="datetime1">
              <a:rPr lang="en-US" smtClean="0"/>
              <a:pPr/>
              <a:t>6/7/2015</a:t>
            </a:fld>
            <a:endParaRPr lang="en-US"/>
          </a:p>
        </p:txBody>
      </p:sp>
      <p:sp>
        <p:nvSpPr>
          <p:cNvPr id="5" name="Footer Placeholder 4"/>
          <p:cNvSpPr>
            <a:spLocks noGrp="1"/>
          </p:cNvSpPr>
          <p:nvPr>
            <p:ph type="ftr" sz="quarter" idx="11"/>
          </p:nvPr>
        </p:nvSpPr>
        <p:spPr/>
        <p:txBody>
          <a:bodyPr/>
          <a:lstStyle>
            <a:extLst/>
          </a:lstStyle>
          <a:p>
            <a:r>
              <a:rPr lang="fa-IR" smtClean="0"/>
              <a:t>موضوع سمینار:تحلیل تشخیصی</a:t>
            </a:r>
            <a:endParaRPr lang="en-US"/>
          </a:p>
        </p:txBody>
      </p:sp>
      <p:sp>
        <p:nvSpPr>
          <p:cNvPr id="6" name="Slide Number Placeholder 5"/>
          <p:cNvSpPr>
            <a:spLocks noGrp="1"/>
          </p:cNvSpPr>
          <p:nvPr>
            <p:ph type="sldNum" sz="quarter" idx="12"/>
          </p:nvPr>
        </p:nvSpPr>
        <p:spPr/>
        <p:txBody>
          <a:bodyPr/>
          <a:lstStyle>
            <a:extLst/>
          </a:lstStyle>
          <a:p>
            <a:fld id="{E42B0888-A26E-47CD-A4C0-2F3277A8A8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7420E5E-BFB7-4628-9C14-447081D21069}" type="datetime1">
              <a:rPr lang="en-US" smtClean="0"/>
              <a:pPr/>
              <a:t>6/7/2015</a:t>
            </a:fld>
            <a:endParaRPr lang="en-US"/>
          </a:p>
        </p:txBody>
      </p:sp>
      <p:sp>
        <p:nvSpPr>
          <p:cNvPr id="5" name="Footer Placeholder 4"/>
          <p:cNvSpPr>
            <a:spLocks noGrp="1"/>
          </p:cNvSpPr>
          <p:nvPr>
            <p:ph type="ftr" sz="quarter" idx="11"/>
          </p:nvPr>
        </p:nvSpPr>
        <p:spPr/>
        <p:txBody>
          <a:bodyPr/>
          <a:lstStyle>
            <a:extLst/>
          </a:lstStyle>
          <a:p>
            <a:r>
              <a:rPr lang="fa-IR" smtClean="0"/>
              <a:t>موضوع سمینار:تحلیل تشخیصی</a:t>
            </a:r>
            <a:endParaRPr lang="en-US"/>
          </a:p>
        </p:txBody>
      </p:sp>
      <p:sp>
        <p:nvSpPr>
          <p:cNvPr id="6" name="Slide Number Placeholder 5"/>
          <p:cNvSpPr>
            <a:spLocks noGrp="1"/>
          </p:cNvSpPr>
          <p:nvPr>
            <p:ph type="sldNum" sz="quarter" idx="12"/>
          </p:nvPr>
        </p:nvSpPr>
        <p:spPr/>
        <p:txBody>
          <a:bodyPr/>
          <a:lstStyle>
            <a:extLst/>
          </a:lstStyle>
          <a:p>
            <a:fld id="{E42B0888-A26E-47CD-A4C0-2F3277A8A8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B3EBFCB-B10C-4BF4-93C7-57E43F7A0D10}" type="datetime1">
              <a:rPr lang="en-US" smtClean="0"/>
              <a:pPr/>
              <a:t>6/7/2015</a:t>
            </a:fld>
            <a:endParaRPr lang="en-US"/>
          </a:p>
        </p:txBody>
      </p:sp>
      <p:sp>
        <p:nvSpPr>
          <p:cNvPr id="5" name="Footer Placeholder 4"/>
          <p:cNvSpPr>
            <a:spLocks noGrp="1"/>
          </p:cNvSpPr>
          <p:nvPr>
            <p:ph type="ftr" sz="quarter" idx="11"/>
          </p:nvPr>
        </p:nvSpPr>
        <p:spPr/>
        <p:txBody>
          <a:bodyPr/>
          <a:lstStyle>
            <a:extLst/>
          </a:lstStyle>
          <a:p>
            <a:r>
              <a:rPr lang="fa-IR" smtClean="0"/>
              <a:t>موضوع سمینار:تحلیل تشخیصی</a:t>
            </a:r>
            <a:endParaRPr lang="en-US"/>
          </a:p>
        </p:txBody>
      </p:sp>
      <p:sp>
        <p:nvSpPr>
          <p:cNvPr id="6" name="Slide Number Placeholder 5"/>
          <p:cNvSpPr>
            <a:spLocks noGrp="1"/>
          </p:cNvSpPr>
          <p:nvPr>
            <p:ph type="sldNum" sz="quarter" idx="12"/>
          </p:nvPr>
        </p:nvSpPr>
        <p:spPr/>
        <p:txBody>
          <a:bodyPr/>
          <a:lstStyle>
            <a:extLst/>
          </a:lstStyle>
          <a:p>
            <a:fld id="{E42B0888-A26E-47CD-A4C0-2F3277A8A83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8F19448-279C-45C4-98E7-42318BDA3216}" type="datetime1">
              <a:rPr lang="en-US" smtClean="0"/>
              <a:pPr/>
              <a:t>6/7/2015</a:t>
            </a:fld>
            <a:endParaRPr lang="en-US"/>
          </a:p>
        </p:txBody>
      </p:sp>
      <p:sp>
        <p:nvSpPr>
          <p:cNvPr id="5" name="Footer Placeholder 4"/>
          <p:cNvSpPr>
            <a:spLocks noGrp="1"/>
          </p:cNvSpPr>
          <p:nvPr>
            <p:ph type="ftr" sz="quarter" idx="11"/>
          </p:nvPr>
        </p:nvSpPr>
        <p:spPr/>
        <p:txBody>
          <a:bodyPr/>
          <a:lstStyle>
            <a:extLst/>
          </a:lstStyle>
          <a:p>
            <a:r>
              <a:rPr lang="fa-IR" smtClean="0"/>
              <a:t>موضوع سمینار:تحلیل تشخیصی</a:t>
            </a:r>
            <a:endParaRPr lang="en-US"/>
          </a:p>
        </p:txBody>
      </p:sp>
      <p:sp>
        <p:nvSpPr>
          <p:cNvPr id="6" name="Slide Number Placeholder 5"/>
          <p:cNvSpPr>
            <a:spLocks noGrp="1"/>
          </p:cNvSpPr>
          <p:nvPr>
            <p:ph type="sldNum" sz="quarter" idx="12"/>
          </p:nvPr>
        </p:nvSpPr>
        <p:spPr/>
        <p:txBody>
          <a:bodyPr/>
          <a:lstStyle>
            <a:extLst/>
          </a:lstStyle>
          <a:p>
            <a:fld id="{E42B0888-A26E-47CD-A4C0-2F3277A8A83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4A16FEC-F6C6-4FE3-A497-E2811D844858}" type="datetime1">
              <a:rPr lang="en-US" smtClean="0"/>
              <a:pPr/>
              <a:t>6/7/2015</a:t>
            </a:fld>
            <a:endParaRPr lang="en-US"/>
          </a:p>
        </p:txBody>
      </p:sp>
      <p:sp>
        <p:nvSpPr>
          <p:cNvPr id="6" name="Footer Placeholder 5"/>
          <p:cNvSpPr>
            <a:spLocks noGrp="1"/>
          </p:cNvSpPr>
          <p:nvPr>
            <p:ph type="ftr" sz="quarter" idx="11"/>
          </p:nvPr>
        </p:nvSpPr>
        <p:spPr/>
        <p:txBody>
          <a:bodyPr/>
          <a:lstStyle>
            <a:extLst/>
          </a:lstStyle>
          <a:p>
            <a:r>
              <a:rPr lang="fa-IR" smtClean="0"/>
              <a:t>موضوع سمینار:تحلیل تشخیصی</a:t>
            </a:r>
            <a:endParaRPr lang="en-US"/>
          </a:p>
        </p:txBody>
      </p:sp>
      <p:sp>
        <p:nvSpPr>
          <p:cNvPr id="7" name="Slide Number Placeholder 6"/>
          <p:cNvSpPr>
            <a:spLocks noGrp="1"/>
          </p:cNvSpPr>
          <p:nvPr>
            <p:ph type="sldNum" sz="quarter" idx="12"/>
          </p:nvPr>
        </p:nvSpPr>
        <p:spPr/>
        <p:txBody>
          <a:bodyPr/>
          <a:lstStyle>
            <a:extLst/>
          </a:lstStyle>
          <a:p>
            <a:fld id="{E42B0888-A26E-47CD-A4C0-2F3277A8A83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641AE0B-450F-4873-82A7-EE8E73B3CAC1}" type="datetime1">
              <a:rPr lang="en-US" smtClean="0"/>
              <a:pPr/>
              <a:t>6/7/2015</a:t>
            </a:fld>
            <a:endParaRPr lang="en-US"/>
          </a:p>
        </p:txBody>
      </p:sp>
      <p:sp>
        <p:nvSpPr>
          <p:cNvPr id="8" name="Footer Placeholder 7"/>
          <p:cNvSpPr>
            <a:spLocks noGrp="1"/>
          </p:cNvSpPr>
          <p:nvPr>
            <p:ph type="ftr" sz="quarter" idx="11"/>
          </p:nvPr>
        </p:nvSpPr>
        <p:spPr/>
        <p:txBody>
          <a:bodyPr/>
          <a:lstStyle>
            <a:extLst/>
          </a:lstStyle>
          <a:p>
            <a:r>
              <a:rPr lang="fa-IR" smtClean="0"/>
              <a:t>موضوع سمینار:تحلیل تشخیصی</a:t>
            </a:r>
            <a:endParaRPr lang="en-US"/>
          </a:p>
        </p:txBody>
      </p:sp>
      <p:sp>
        <p:nvSpPr>
          <p:cNvPr id="9" name="Slide Number Placeholder 8"/>
          <p:cNvSpPr>
            <a:spLocks noGrp="1"/>
          </p:cNvSpPr>
          <p:nvPr>
            <p:ph type="sldNum" sz="quarter" idx="12"/>
          </p:nvPr>
        </p:nvSpPr>
        <p:spPr/>
        <p:txBody>
          <a:bodyPr/>
          <a:lstStyle>
            <a:extLst/>
          </a:lstStyle>
          <a:p>
            <a:fld id="{E42B0888-A26E-47CD-A4C0-2F3277A8A83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34F1E6E-A709-4A8E-8EBC-5CFD624F817B}" type="datetime1">
              <a:rPr lang="en-US" smtClean="0"/>
              <a:pPr/>
              <a:t>6/7/2015</a:t>
            </a:fld>
            <a:endParaRPr lang="en-US"/>
          </a:p>
        </p:txBody>
      </p:sp>
      <p:sp>
        <p:nvSpPr>
          <p:cNvPr id="4" name="Footer Placeholder 3"/>
          <p:cNvSpPr>
            <a:spLocks noGrp="1"/>
          </p:cNvSpPr>
          <p:nvPr>
            <p:ph type="ftr" sz="quarter" idx="11"/>
          </p:nvPr>
        </p:nvSpPr>
        <p:spPr/>
        <p:txBody>
          <a:bodyPr/>
          <a:lstStyle>
            <a:extLst/>
          </a:lstStyle>
          <a:p>
            <a:r>
              <a:rPr lang="fa-IR" smtClean="0"/>
              <a:t>موضوع سمینار:تحلیل تشخیصی</a:t>
            </a:r>
            <a:endParaRPr lang="en-US"/>
          </a:p>
        </p:txBody>
      </p:sp>
      <p:sp>
        <p:nvSpPr>
          <p:cNvPr id="5" name="Slide Number Placeholder 4"/>
          <p:cNvSpPr>
            <a:spLocks noGrp="1"/>
          </p:cNvSpPr>
          <p:nvPr>
            <p:ph type="sldNum" sz="quarter" idx="12"/>
          </p:nvPr>
        </p:nvSpPr>
        <p:spPr/>
        <p:txBody>
          <a:bodyPr/>
          <a:lstStyle>
            <a:extLst/>
          </a:lstStyle>
          <a:p>
            <a:fld id="{E42B0888-A26E-47CD-A4C0-2F3277A8A83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F8CBA51-DC9C-4F40-896D-7556E9937408}" type="datetime1">
              <a:rPr lang="en-US" smtClean="0"/>
              <a:pPr/>
              <a:t>6/7/2015</a:t>
            </a:fld>
            <a:endParaRPr lang="en-US"/>
          </a:p>
        </p:txBody>
      </p:sp>
      <p:sp>
        <p:nvSpPr>
          <p:cNvPr id="3" name="Footer Placeholder 2"/>
          <p:cNvSpPr>
            <a:spLocks noGrp="1"/>
          </p:cNvSpPr>
          <p:nvPr>
            <p:ph type="ftr" sz="quarter" idx="11"/>
          </p:nvPr>
        </p:nvSpPr>
        <p:spPr/>
        <p:txBody>
          <a:bodyPr/>
          <a:lstStyle>
            <a:extLst/>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extLst/>
          </a:lstStyle>
          <a:p>
            <a:fld id="{E42B0888-A26E-47CD-A4C0-2F3277A8A8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FD045D6-FC2F-46B0-95D2-3AA271AC5D6E}" type="datetime1">
              <a:rPr lang="en-US" smtClean="0"/>
              <a:pPr/>
              <a:t>6/7/2015</a:t>
            </a:fld>
            <a:endParaRPr lang="en-US"/>
          </a:p>
        </p:txBody>
      </p:sp>
      <p:sp>
        <p:nvSpPr>
          <p:cNvPr id="6" name="Footer Placeholder 5"/>
          <p:cNvSpPr>
            <a:spLocks noGrp="1"/>
          </p:cNvSpPr>
          <p:nvPr>
            <p:ph type="ftr" sz="quarter" idx="11"/>
          </p:nvPr>
        </p:nvSpPr>
        <p:spPr/>
        <p:txBody>
          <a:bodyPr/>
          <a:lstStyle>
            <a:extLst/>
          </a:lstStyle>
          <a:p>
            <a:r>
              <a:rPr lang="fa-IR" smtClean="0"/>
              <a:t>موضوع سمینار:تحلیل تشخیصی</a:t>
            </a:r>
            <a:endParaRPr lang="en-US"/>
          </a:p>
        </p:txBody>
      </p:sp>
      <p:sp>
        <p:nvSpPr>
          <p:cNvPr id="7" name="Slide Number Placeholder 6"/>
          <p:cNvSpPr>
            <a:spLocks noGrp="1"/>
          </p:cNvSpPr>
          <p:nvPr>
            <p:ph type="sldNum" sz="quarter" idx="12"/>
          </p:nvPr>
        </p:nvSpPr>
        <p:spPr/>
        <p:txBody>
          <a:bodyPr/>
          <a:lstStyle>
            <a:extLst/>
          </a:lstStyle>
          <a:p>
            <a:fld id="{E42B0888-A26E-47CD-A4C0-2F3277A8A83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23C040B-645E-4AF1-96E0-26E471FF9CB3}" type="datetime1">
              <a:rPr lang="en-US" smtClean="0"/>
              <a:pPr/>
              <a:t>6/7/2015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fa-IR" smtClean="0"/>
              <a:t>موضوع سمینار:تحلیل تشخیصی</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42B0888-A26E-47CD-A4C0-2F3277A8A83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1865249-71FD-480B-9929-60F4C8788E0A}" type="datetime1">
              <a:rPr lang="en-US" smtClean="0"/>
              <a:pPr/>
              <a:t>6/7/2015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fa-IR" smtClean="0"/>
              <a:t>موضوع سمینار:تحلیل تشخیصی</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42B0888-A26E-47CD-A4C0-2F3277A8A8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p>
        </p:txBody>
      </p:sp>
      <p:sp>
        <p:nvSpPr>
          <p:cNvPr id="3" name="Subtitle 2"/>
          <p:cNvSpPr>
            <a:spLocks noGrp="1"/>
          </p:cNvSpPr>
          <p:nvPr>
            <p:ph type="subTitle" idx="1"/>
          </p:nvPr>
        </p:nvSpPr>
        <p:spPr/>
        <p:txBody>
          <a:bodyPr/>
          <a:lstStyle/>
          <a:p>
            <a:endParaRPr lang="fa-IR"/>
          </a:p>
        </p:txBody>
      </p:sp>
      <p:sp>
        <p:nvSpPr>
          <p:cNvPr id="4" name="Footer Placeholder 3"/>
          <p:cNvSpPr>
            <a:spLocks noGrp="1"/>
          </p:cNvSpPr>
          <p:nvPr>
            <p:ph type="ftr" sz="quarter" idx="11"/>
          </p:nvPr>
        </p:nvSpPr>
        <p:spPr/>
        <p:txBody>
          <a:bodyPr/>
          <a:lstStyle/>
          <a:p>
            <a:r>
              <a:rPr lang="fa-IR" smtClean="0"/>
              <a:t>موضوع سمینار:تحلیل تشخیصی</a:t>
            </a:r>
            <a:endParaRPr lang="en-US"/>
          </a:p>
        </p:txBody>
      </p:sp>
      <p:sp>
        <p:nvSpPr>
          <p:cNvPr id="5" name="Slide Number Placeholder 4"/>
          <p:cNvSpPr>
            <a:spLocks noGrp="1"/>
          </p:cNvSpPr>
          <p:nvPr>
            <p:ph type="sldNum" sz="quarter" idx="12"/>
          </p:nvPr>
        </p:nvSpPr>
        <p:spPr/>
        <p:txBody>
          <a:bodyPr/>
          <a:lstStyle/>
          <a:p>
            <a:fld id="{E42B0888-A26E-47CD-A4C0-2F3277A8A83C}" type="slidenum">
              <a:rPr lang="en-US" smtClean="0"/>
              <a:pPr/>
              <a:t>1</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00" y="838200"/>
            <a:ext cx="7848600" cy="5334000"/>
          </a:xfrm>
          <a:prstGeom prst="rect">
            <a:avLst/>
          </a:prstGeom>
        </p:spPr>
      </p:pic>
    </p:spTree>
    <p:extLst>
      <p:ext uri="{BB962C8B-B14F-4D97-AF65-F5344CB8AC3E}">
        <p14:creationId xmlns:p14="http://schemas.microsoft.com/office/powerpoint/2010/main" val="2808128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r" rtl="1"/>
            <a:r>
              <a:rPr lang="fa-IR" sz="2500" dirty="0" smtClean="0"/>
              <a:t>مهمترین کاربردهای این تکنیک را میتوان چنین خلاصه کرد:</a:t>
            </a:r>
          </a:p>
          <a:p>
            <a:pPr algn="r" rtl="1"/>
            <a:endParaRPr lang="fa-IR" sz="2500" dirty="0" smtClean="0"/>
          </a:p>
          <a:p>
            <a:pPr algn="r" rtl="1">
              <a:lnSpc>
                <a:spcPct val="150000"/>
              </a:lnSpc>
            </a:pPr>
            <a:r>
              <a:rPr lang="fa-IR" sz="2500" dirty="0" smtClean="0"/>
              <a:t>1-بررسی تفاوتهای بین گروهی</a:t>
            </a:r>
          </a:p>
          <a:p>
            <a:pPr algn="r" rtl="1">
              <a:lnSpc>
                <a:spcPct val="150000"/>
              </a:lnSpc>
            </a:pPr>
            <a:r>
              <a:rPr lang="fa-IR" sz="2500" dirty="0" smtClean="0"/>
              <a:t>2-تعیین مناسب ترین روش های تفاوت گذاری بین گروه ها</a:t>
            </a:r>
          </a:p>
          <a:p>
            <a:pPr algn="r" rtl="1">
              <a:lnSpc>
                <a:spcPct val="150000"/>
              </a:lnSpc>
            </a:pPr>
            <a:r>
              <a:rPr lang="fa-IR" sz="2500" dirty="0" smtClean="0"/>
              <a:t>3-تشخیص و حذف متغیرهایی که در ایجاد تمایز بین گروهها نقشی ندارند</a:t>
            </a:r>
          </a:p>
          <a:p>
            <a:pPr algn="r" rtl="1">
              <a:lnSpc>
                <a:spcPct val="150000"/>
              </a:lnSpc>
            </a:pPr>
            <a:r>
              <a:rPr lang="fa-IR" sz="2500" dirty="0" smtClean="0"/>
              <a:t>4-طبقه بندی افراد مورد مطالعه در گروههای تعیین شده</a:t>
            </a:r>
          </a:p>
          <a:p>
            <a:pPr algn="r" rtl="1">
              <a:lnSpc>
                <a:spcPct val="150000"/>
              </a:lnSpc>
            </a:pPr>
            <a:r>
              <a:rPr lang="fa-IR" sz="2500" dirty="0" smtClean="0"/>
              <a:t>5-آزمون میزان درستی و صحت طبقه بندی مشاهده شده با طبقه بندی پیش بینی شده </a:t>
            </a:r>
            <a:endParaRPr lang="fa-IR" sz="2500" dirty="0"/>
          </a:p>
        </p:txBody>
      </p:sp>
      <p:sp>
        <p:nvSpPr>
          <p:cNvPr id="4" name="Footer Placeholder 3"/>
          <p:cNvSpPr>
            <a:spLocks noGrp="1"/>
          </p:cNvSpPr>
          <p:nvPr>
            <p:ph type="ftr" sz="quarter" idx="11"/>
          </p:nvPr>
        </p:nvSpPr>
        <p:spPr/>
        <p:txBody>
          <a:bodyPr/>
          <a:lstStyle/>
          <a:p>
            <a:r>
              <a:rPr lang="fa-IR" smtClean="0"/>
              <a:t>موضوع سمینار:تحلیل تشخیصی</a:t>
            </a:r>
            <a:endParaRPr lang="en-US"/>
          </a:p>
        </p:txBody>
      </p:sp>
      <p:sp>
        <p:nvSpPr>
          <p:cNvPr id="5" name="Slide Number Placeholder 4"/>
          <p:cNvSpPr>
            <a:spLocks noGrp="1"/>
          </p:cNvSpPr>
          <p:nvPr>
            <p:ph type="sldNum" sz="quarter" idx="12"/>
          </p:nvPr>
        </p:nvSpPr>
        <p:spPr/>
        <p:txBody>
          <a:bodyPr/>
          <a:lstStyle/>
          <a:p>
            <a:fld id="{E42B0888-A26E-47CD-A4C0-2F3277A8A83C}" type="slidenum">
              <a:rPr lang="en-US" smtClean="0"/>
              <a:pPr/>
              <a:t>10</a:t>
            </a:fld>
            <a:endParaRPr lang="en-US"/>
          </a:p>
        </p:txBody>
      </p:sp>
      <p:sp>
        <p:nvSpPr>
          <p:cNvPr id="2" name="Title 1"/>
          <p:cNvSpPr>
            <a:spLocks noGrp="1"/>
          </p:cNvSpPr>
          <p:nvPr>
            <p:ph type="title"/>
          </p:nvPr>
        </p:nvSpPr>
        <p:spPr/>
        <p:txBody>
          <a:bodyPr/>
          <a:lstStyle/>
          <a:p>
            <a:r>
              <a:rPr lang="fa-IR" dirty="0" smtClean="0">
                <a:solidFill>
                  <a:srgbClr val="FF0000"/>
                </a:solidFill>
              </a:rPr>
              <a:t>کاربرد</a:t>
            </a:r>
            <a:endParaRPr lang="fa-IR" dirty="0">
              <a:solidFill>
                <a:srgbClr val="FF0000"/>
              </a:solidFill>
            </a:endParaRPr>
          </a:p>
        </p:txBody>
      </p:sp>
    </p:spTree>
    <p:extLst>
      <p:ext uri="{BB962C8B-B14F-4D97-AF65-F5344CB8AC3E}">
        <p14:creationId xmlns:p14="http://schemas.microsoft.com/office/powerpoint/2010/main" val="2999643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86400"/>
          </a:xfrm>
        </p:spPr>
        <p:txBody>
          <a:bodyPr>
            <a:normAutofit fontScale="70000" lnSpcReduction="20000"/>
          </a:bodyPr>
          <a:lstStyle/>
          <a:p>
            <a:pPr algn="r" rtl="1">
              <a:lnSpc>
                <a:spcPct val="150000"/>
              </a:lnSpc>
              <a:buNone/>
            </a:pPr>
            <a:r>
              <a:rPr lang="ar-SA" sz="3400" dirty="0"/>
              <a:t>به منظور تحلیل تشخیصی لازم است که یک سری از پیش فرضها رعایت شود، بر این اساس، پیش فرضهای تحلیل تشخیصی به صورت زیر </a:t>
            </a:r>
            <a:r>
              <a:rPr lang="ar-SA" sz="3400" dirty="0" smtClean="0"/>
              <a:t>است</a:t>
            </a:r>
            <a:r>
              <a:rPr lang="fa-IR" sz="3400" dirty="0" smtClean="0"/>
              <a:t>:</a:t>
            </a:r>
            <a:endParaRPr lang="en-US" sz="3400" dirty="0"/>
          </a:p>
          <a:p>
            <a:pPr algn="r" rtl="1">
              <a:lnSpc>
                <a:spcPct val="150000"/>
              </a:lnSpc>
              <a:buNone/>
            </a:pPr>
            <a:r>
              <a:rPr lang="fa-IR" sz="3400" dirty="0" smtClean="0"/>
              <a:t>1</a:t>
            </a:r>
            <a:r>
              <a:rPr lang="ar-SA" sz="3400" dirty="0" smtClean="0"/>
              <a:t>- </a:t>
            </a:r>
            <a:r>
              <a:rPr lang="ar-SA" sz="3400" dirty="0"/>
              <a:t>   متغیر وابسته یک متغیر اسمی دو وجهی (یا چند وجهی) است</a:t>
            </a:r>
            <a:r>
              <a:rPr lang="ar-SA" sz="3400" dirty="0" smtClean="0"/>
              <a:t>.</a:t>
            </a:r>
            <a:endParaRPr lang="en-US" sz="3400" dirty="0"/>
          </a:p>
          <a:p>
            <a:pPr algn="r" rtl="1">
              <a:lnSpc>
                <a:spcPct val="150000"/>
              </a:lnSpc>
              <a:buNone/>
            </a:pPr>
            <a:r>
              <a:rPr lang="fa-IR" sz="3400" dirty="0" smtClean="0"/>
              <a:t>2</a:t>
            </a:r>
            <a:r>
              <a:rPr lang="ar-SA" sz="3400" dirty="0" smtClean="0"/>
              <a:t>- </a:t>
            </a:r>
            <a:r>
              <a:rPr lang="ar-SA" sz="3400" dirty="0"/>
              <a:t>   تمامی پاسخگویان (موارد) باید از یکدیگر  مستقل باشند. بنابراین نمی توان داده های مرتبط استفاده کرد</a:t>
            </a:r>
            <a:r>
              <a:rPr lang="ar-SA" sz="3400" dirty="0" smtClean="0"/>
              <a:t>.</a:t>
            </a:r>
            <a:endParaRPr lang="en-US" sz="3400" dirty="0" smtClean="0"/>
          </a:p>
          <a:p>
            <a:pPr>
              <a:lnSpc>
                <a:spcPct val="150000"/>
              </a:lnSpc>
              <a:buNone/>
            </a:pPr>
            <a:r>
              <a:rPr lang="en-US" sz="3600" dirty="0" smtClean="0"/>
              <a:t>3</a:t>
            </a:r>
            <a:r>
              <a:rPr lang="ar-SA" sz="3600" dirty="0" smtClean="0"/>
              <a:t>- خطاها به طور تصادفی توزیع شده باشند</a:t>
            </a:r>
            <a:r>
              <a:rPr lang="fa-IR" sz="3600" dirty="0" smtClean="0"/>
              <a:t>.</a:t>
            </a:r>
            <a:endParaRPr lang="fa-IR" sz="3400" dirty="0" smtClean="0"/>
          </a:p>
          <a:p>
            <a:pPr algn="r" rtl="1">
              <a:lnSpc>
                <a:spcPct val="150000"/>
              </a:lnSpc>
              <a:buNone/>
            </a:pPr>
            <a:r>
              <a:rPr lang="en-US" sz="3400" dirty="0" smtClean="0"/>
              <a:t>4</a:t>
            </a:r>
            <a:r>
              <a:rPr lang="fa-IR" sz="3400" dirty="0" smtClean="0"/>
              <a:t>-فرض بر این است که توزیع نمونه گیری متغیرهای توضیحی،نرمال چند متغیره است.</a:t>
            </a:r>
          </a:p>
          <a:p>
            <a:pPr algn="r" rtl="1">
              <a:lnSpc>
                <a:spcPct val="150000"/>
              </a:lnSpc>
              <a:buNone/>
            </a:pPr>
            <a:r>
              <a:rPr lang="en-US" sz="3400" dirty="0" smtClean="0"/>
              <a:t>5</a:t>
            </a:r>
            <a:r>
              <a:rPr lang="fa-IR" sz="3400" dirty="0" smtClean="0"/>
              <a:t>- باید تا حد امکان تعداد نمونه زیاد باشد تا توزیع نمونه ها نسبت به چولگی مقاوم شود.</a:t>
            </a:r>
            <a:endParaRPr lang="en-US" sz="3400" dirty="0" smtClean="0"/>
          </a:p>
          <a:p>
            <a:pPr algn="r" rtl="1">
              <a:lnSpc>
                <a:spcPct val="150000"/>
              </a:lnSpc>
              <a:buNone/>
            </a:pPr>
            <a:endParaRPr lang="fa-IR" sz="3400" dirty="0" smtClean="0"/>
          </a:p>
          <a:p>
            <a:pPr algn="r" rtl="1">
              <a:lnSpc>
                <a:spcPct val="150000"/>
              </a:lnSpc>
            </a:pPr>
            <a:endParaRPr lang="en-US" sz="2400" dirty="0"/>
          </a:p>
        </p:txBody>
      </p:sp>
      <p:sp>
        <p:nvSpPr>
          <p:cNvPr id="4" name="Footer Placeholder 3"/>
          <p:cNvSpPr>
            <a:spLocks noGrp="1"/>
          </p:cNvSpPr>
          <p:nvPr>
            <p:ph type="ftr" sz="quarter" idx="11"/>
          </p:nvPr>
        </p:nvSpPr>
        <p:spPr/>
        <p:txBody>
          <a:bodyPr/>
          <a:lstStyle/>
          <a:p>
            <a:r>
              <a:rPr lang="fa-IR" smtClean="0"/>
              <a:t>موضوع سمینار:تحلیل تشخیصی</a:t>
            </a:r>
            <a:endParaRPr lang="en-US"/>
          </a:p>
        </p:txBody>
      </p:sp>
      <p:sp>
        <p:nvSpPr>
          <p:cNvPr id="5" name="Slide Number Placeholder 4"/>
          <p:cNvSpPr>
            <a:spLocks noGrp="1"/>
          </p:cNvSpPr>
          <p:nvPr>
            <p:ph type="sldNum" sz="quarter" idx="12"/>
          </p:nvPr>
        </p:nvSpPr>
        <p:spPr/>
        <p:txBody>
          <a:bodyPr/>
          <a:lstStyle/>
          <a:p>
            <a:fld id="{E42B0888-A26E-47CD-A4C0-2F3277A8A83C}" type="slidenum">
              <a:rPr lang="en-US" smtClean="0"/>
              <a:pPr/>
              <a:t>11</a:t>
            </a:fld>
            <a:endParaRPr lang="en-US"/>
          </a:p>
        </p:txBody>
      </p:sp>
      <p:sp>
        <p:nvSpPr>
          <p:cNvPr id="2" name="Title 1"/>
          <p:cNvSpPr>
            <a:spLocks noGrp="1"/>
          </p:cNvSpPr>
          <p:nvPr>
            <p:ph type="title"/>
          </p:nvPr>
        </p:nvSpPr>
        <p:spPr>
          <a:xfrm>
            <a:off x="457200" y="274638"/>
            <a:ext cx="8229600" cy="639762"/>
          </a:xfrm>
        </p:spPr>
        <p:txBody>
          <a:bodyPr>
            <a:normAutofit fontScale="90000"/>
          </a:bodyPr>
          <a:lstStyle/>
          <a:p>
            <a:r>
              <a:rPr lang="fa-IR" sz="4000" dirty="0" smtClean="0">
                <a:solidFill>
                  <a:srgbClr val="FF0000"/>
                </a:solidFill>
              </a:rPr>
              <a:t>پیش فرضهای آنالیز تشخیصی</a:t>
            </a:r>
            <a:endParaRPr lang="fa-IR" sz="4000" dirty="0">
              <a:solidFill>
                <a:srgbClr val="FF0000"/>
              </a:solidFill>
            </a:endParaRPr>
          </a:p>
        </p:txBody>
      </p:sp>
    </p:spTree>
    <p:extLst>
      <p:ext uri="{BB962C8B-B14F-4D97-AF65-F5344CB8AC3E}">
        <p14:creationId xmlns:p14="http://schemas.microsoft.com/office/powerpoint/2010/main" val="3044671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410200"/>
          </a:xfrm>
        </p:spPr>
        <p:txBody>
          <a:bodyPr>
            <a:normAutofit/>
          </a:bodyPr>
          <a:lstStyle/>
          <a:p>
            <a:pPr>
              <a:lnSpc>
                <a:spcPct val="150000"/>
              </a:lnSpc>
              <a:buNone/>
            </a:pPr>
            <a:r>
              <a:rPr lang="fa-IR" sz="2800" dirty="0" smtClean="0"/>
              <a:t> </a:t>
            </a:r>
            <a:r>
              <a:rPr lang="en-US" sz="2600" dirty="0" smtClean="0"/>
              <a:t>6</a:t>
            </a:r>
            <a:r>
              <a:rPr lang="fa-IR" sz="2600" dirty="0" smtClean="0"/>
              <a:t>- در آنالیز تشخیصی،مشکل داده های پرت،نسبت به بقیه فرض ها جدی تر است.بنابراین تا حد امکان باید داده های پرت را شناسایی و از مجموعه داده ها حذف کرد</a:t>
            </a:r>
          </a:p>
          <a:p>
            <a:pPr>
              <a:lnSpc>
                <a:spcPct val="150000"/>
              </a:lnSpc>
              <a:buNone/>
            </a:pPr>
            <a:r>
              <a:rPr lang="fa-IR" sz="2600" dirty="0" smtClean="0"/>
              <a:t>7</a:t>
            </a:r>
            <a:r>
              <a:rPr lang="ar-SA" sz="2600" dirty="0" smtClean="0"/>
              <a:t>- نداشتن همخطی: اگر یکی از متغیرهای مستقل همبستگی بالایی با متغیرهای دیگر داشته باشد و یا اینکه یکی از متغیرهای مستقل تابع متغیرهای دیگر باشد، همخطی بوجود می آید</a:t>
            </a:r>
            <a:endParaRPr lang="fa-IR" sz="2600" dirty="0" smtClean="0"/>
          </a:p>
          <a:p>
            <a:endParaRPr lang="en-US" dirty="0"/>
          </a:p>
        </p:txBody>
      </p:sp>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12</a:t>
            </a:fld>
            <a:endParaRPr lang="en-US"/>
          </a:p>
        </p:txBody>
      </p:sp>
      <p:sp>
        <p:nvSpPr>
          <p:cNvPr id="5" name="Title 4"/>
          <p:cNvSpPr>
            <a:spLocks noGrp="1"/>
          </p:cNvSpPr>
          <p:nvPr>
            <p:ph type="title"/>
          </p:nvPr>
        </p:nvSpPr>
        <p:spPr>
          <a:xfrm>
            <a:off x="228600" y="274638"/>
            <a:ext cx="8077200" cy="715962"/>
          </a:xfrm>
        </p:spPr>
        <p:txBody>
          <a:bodyPr>
            <a:normAutofit fontScale="90000"/>
          </a:bodyPr>
          <a:lstStyle/>
          <a:p>
            <a:r>
              <a:rPr lang="fa-IR" sz="4400" dirty="0" smtClean="0">
                <a:solidFill>
                  <a:srgbClr val="FF0000"/>
                </a:solidFill>
              </a:rPr>
              <a:t>پیش فرضهای آنالیز تشخیصی</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lnSpc>
                <a:spcPct val="150000"/>
              </a:lnSpc>
            </a:pPr>
            <a:r>
              <a:rPr lang="fa-IR" sz="2500" dirty="0"/>
              <a:t>در تحلیل تشخیصی گروهها(خوشه ها) از قبل تشکیل شده اند و هدف از تحلیل آن است که ترکیب خطی آن دسته از </a:t>
            </a:r>
            <a:r>
              <a:rPr lang="fa-IR" sz="2500" dirty="0" smtClean="0"/>
              <a:t>متغیرهای </a:t>
            </a:r>
            <a:r>
              <a:rPr lang="fa-IR" sz="2500" dirty="0"/>
              <a:t>مستقلی که گروهها را به بهترین نحو از همدیگر تفکیک می کنند تعیین شود، اما در تحلیل خوشه ای گروهها از قبل تعیین نشده اند بلکه هدف </a:t>
            </a:r>
            <a:r>
              <a:rPr lang="fa-IR" sz="2500" dirty="0" smtClean="0"/>
              <a:t>تعیین کردن بهترین </a:t>
            </a:r>
            <a:r>
              <a:rPr lang="fa-IR" sz="2500" dirty="0"/>
              <a:t>روشی </a:t>
            </a:r>
            <a:r>
              <a:rPr lang="fa-IR" sz="2500" dirty="0" smtClean="0"/>
              <a:t>است </a:t>
            </a:r>
            <a:r>
              <a:rPr lang="fa-IR" sz="2500" dirty="0"/>
              <a:t>که بتوان از طریق آن پاسخگویان (یا </a:t>
            </a:r>
            <a:r>
              <a:rPr lang="fa-IR" sz="2500" dirty="0" smtClean="0"/>
              <a:t>متغیرها</a:t>
            </a:r>
            <a:r>
              <a:rPr lang="fa-IR" sz="2500" dirty="0"/>
              <a:t>) را در </a:t>
            </a:r>
            <a:r>
              <a:rPr lang="fa-IR" sz="2500" dirty="0" smtClean="0"/>
              <a:t>گروههایی </a:t>
            </a:r>
            <a:r>
              <a:rPr lang="fa-IR" sz="2500" dirty="0"/>
              <a:t>مشخص خوشه بندی </a:t>
            </a:r>
            <a:r>
              <a:rPr lang="fa-IR" sz="2500" dirty="0" smtClean="0"/>
              <a:t>کرد. </a:t>
            </a:r>
            <a:endParaRPr lang="en-US" sz="2500" dirty="0"/>
          </a:p>
          <a:p>
            <a:pPr algn="r" rtl="1"/>
            <a:endParaRPr lang="en-US" dirty="0" smtClean="0"/>
          </a:p>
        </p:txBody>
      </p:sp>
      <p:sp>
        <p:nvSpPr>
          <p:cNvPr id="5" name="Footer Placeholder 4"/>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13</a:t>
            </a:fld>
            <a:endParaRPr lang="en-US"/>
          </a:p>
        </p:txBody>
      </p:sp>
      <p:sp>
        <p:nvSpPr>
          <p:cNvPr id="2" name="Title 1"/>
          <p:cNvSpPr>
            <a:spLocks noGrp="1"/>
          </p:cNvSpPr>
          <p:nvPr>
            <p:ph type="title"/>
          </p:nvPr>
        </p:nvSpPr>
        <p:spPr/>
        <p:txBody>
          <a:bodyPr>
            <a:normAutofit/>
          </a:bodyPr>
          <a:lstStyle/>
          <a:p>
            <a:r>
              <a:rPr lang="fa-IR" dirty="0" smtClean="0">
                <a:solidFill>
                  <a:srgbClr val="FF0000"/>
                </a:solidFill>
              </a:rPr>
              <a:t>تفاوت تحلیل تشخیصی و تحلیل خوشه ایی</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34000"/>
          </a:xfrm>
        </p:spPr>
        <p:txBody>
          <a:bodyPr>
            <a:normAutofit/>
          </a:bodyPr>
          <a:lstStyle/>
          <a:p>
            <a:pPr algn="r" rtl="1">
              <a:lnSpc>
                <a:spcPct val="150000"/>
              </a:lnSpc>
            </a:pPr>
            <a:r>
              <a:rPr lang="fa-IR" sz="2400" dirty="0" smtClean="0"/>
              <a:t>در خوشه بندی، طبقه مورد در ابتدا مشخص نیست. گرچه، ما قاعده کلاس بندی را داریم (که معمولا بر اساس فاصله است) و همچنین ویژگی ها را می دانیم (یعنی متغیرهای مستقل) که می توانند کلاس بندی مورد را توصیف کنند. هیچ کمکی برای اینکه بدانیم مورد درست کلاس بندی شده یا خیر وجود ندارد. بنابراین، موارد تنها بر اساس قواعد به طبقات تخصیص می یابند.</a:t>
            </a:r>
            <a:endParaRPr lang="en-US" sz="2400" dirty="0" smtClean="0"/>
          </a:p>
          <a:p>
            <a:pPr algn="r" rtl="1">
              <a:lnSpc>
                <a:spcPct val="150000"/>
              </a:lnSpc>
            </a:pPr>
            <a:r>
              <a:rPr lang="fa-IR" sz="2400" dirty="0" smtClean="0"/>
              <a:t>در تحلیل تشخیصی، گروه های موارد در ابتدا مشخص است. مدل کلاس بندی نیز مشخص است (به عنوان مثال خطی یا مرتبه دو) و ما می خواهیم بهترین برازش پارامترهای مدل را که می توانند بهترین تمایز را بر اساس موارد داشته باشند، پیدا کنیم.</a:t>
            </a:r>
            <a:endParaRPr lang="en-US" sz="2400" dirty="0" smtClean="0"/>
          </a:p>
          <a:p>
            <a:pPr algn="r" rtl="1"/>
            <a:endParaRPr lang="en-US" dirty="0"/>
          </a:p>
        </p:txBody>
      </p:sp>
      <p:sp>
        <p:nvSpPr>
          <p:cNvPr id="5" name="Footer Placeholder 4"/>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14</a:t>
            </a:fld>
            <a:endParaRPr lang="en-US"/>
          </a:p>
        </p:txBody>
      </p:sp>
      <p:sp>
        <p:nvSpPr>
          <p:cNvPr id="2" name="Title 1"/>
          <p:cNvSpPr>
            <a:spLocks noGrp="1"/>
          </p:cNvSpPr>
          <p:nvPr>
            <p:ph type="title"/>
          </p:nvPr>
        </p:nvSpPr>
        <p:spPr>
          <a:xfrm>
            <a:off x="457200" y="274638"/>
            <a:ext cx="8229600" cy="792162"/>
          </a:xfrm>
        </p:spPr>
        <p:txBody>
          <a:bodyPr>
            <a:normAutofit/>
          </a:bodyPr>
          <a:lstStyle/>
          <a:p>
            <a:r>
              <a:rPr lang="fa-IR" dirty="0" smtClean="0">
                <a:solidFill>
                  <a:srgbClr val="FF0000"/>
                </a:solidFill>
              </a:rPr>
              <a:t>تفاوت تحلیل تشخیصی و تحلیل خوشه ایی</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382000" cy="5105400"/>
          </a:xfrm>
        </p:spPr>
        <p:txBody>
          <a:bodyPr>
            <a:normAutofit lnSpcReduction="10000"/>
          </a:bodyPr>
          <a:lstStyle/>
          <a:p>
            <a:pPr>
              <a:lnSpc>
                <a:spcPct val="150000"/>
              </a:lnSpc>
            </a:pPr>
            <a:r>
              <a:rPr lang="fa-IR" sz="2500" dirty="0" smtClean="0"/>
              <a:t>تحلیل تشخیصی و تحلیل رگرسیون هر دو با کمک ترکیب خطی دو یا چند متغیر مستقل سعی در توضیح و تبیین یک متغیر گروهبندی وابسته دارند،این روش ها دارای کاربرد و تفسیر مشابهی هستند.اما تفاوت اصلی این روش ها در نوع متغیر وابسته می باشد،در تحلیل تشخیصی گروهبندی کیفی بوده ولی در رگرسیون این متغیر کمی می باشد.از سوی دیگر تحلیل تشخیصی قابل مقایسه با تحلیل واریانس نیز می باشد.همانطور که گفته شد در تحلیل تشخیصی متغیر گروهبندی کیفی و متغیرهای مستقل کمی یا پارامتری هستند،در حالیکه در تحلیل واریانس وضعیت کاملا متفاوت است،در این روش متغیر وابسته کمی و متغیرهای مستقل کیفی هستند.</a:t>
            </a:r>
            <a:endParaRPr lang="en-US" sz="2500" dirty="0"/>
          </a:p>
        </p:txBody>
      </p:sp>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15</a:t>
            </a:fld>
            <a:endParaRPr lang="en-US"/>
          </a:p>
        </p:txBody>
      </p:sp>
      <p:sp>
        <p:nvSpPr>
          <p:cNvPr id="5" name="Title 4"/>
          <p:cNvSpPr>
            <a:spLocks noGrp="1"/>
          </p:cNvSpPr>
          <p:nvPr>
            <p:ph type="title"/>
          </p:nvPr>
        </p:nvSpPr>
        <p:spPr>
          <a:xfrm>
            <a:off x="0" y="0"/>
            <a:ext cx="9144000" cy="1219200"/>
          </a:xfrm>
        </p:spPr>
        <p:txBody>
          <a:bodyPr>
            <a:normAutofit fontScale="90000"/>
          </a:bodyPr>
          <a:lstStyle/>
          <a:p>
            <a:pPr algn="ctr"/>
            <a:r>
              <a:rPr lang="fa-IR" dirty="0" smtClean="0">
                <a:solidFill>
                  <a:srgbClr val="FF0000"/>
                </a:solidFill>
              </a:rPr>
              <a:t>تفاوت های تحلیل تشخیصی با تحلیل رگرسیون و تحلیل واریانس</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407091"/>
          </a:xfrm>
        </p:spPr>
        <p:txBody>
          <a:bodyPr/>
          <a:lstStyle/>
          <a:p>
            <a:pPr>
              <a:lnSpc>
                <a:spcPct val="150000"/>
              </a:lnSpc>
            </a:pPr>
            <a:r>
              <a:rPr lang="fa-IR" dirty="0" smtClean="0"/>
              <a:t>1-انتخاب پیشرو</a:t>
            </a:r>
          </a:p>
          <a:p>
            <a:pPr>
              <a:lnSpc>
                <a:spcPct val="150000"/>
              </a:lnSpc>
            </a:pPr>
            <a:r>
              <a:rPr lang="fa-IR" dirty="0" smtClean="0"/>
              <a:t>2-حذف پسرو</a:t>
            </a:r>
          </a:p>
          <a:p>
            <a:pPr>
              <a:lnSpc>
                <a:spcPct val="150000"/>
              </a:lnSpc>
            </a:pPr>
            <a:r>
              <a:rPr lang="fa-IR" dirty="0" smtClean="0"/>
              <a:t>3-انتخاب گام به گام</a:t>
            </a:r>
            <a:endParaRPr lang="en-US" dirty="0"/>
          </a:p>
        </p:txBody>
      </p:sp>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16</a:t>
            </a:fld>
            <a:endParaRPr lang="en-US"/>
          </a:p>
        </p:txBody>
      </p:sp>
      <p:sp>
        <p:nvSpPr>
          <p:cNvPr id="5" name="Title 4"/>
          <p:cNvSpPr>
            <a:spLocks noGrp="1"/>
          </p:cNvSpPr>
          <p:nvPr>
            <p:ph type="title"/>
          </p:nvPr>
        </p:nvSpPr>
        <p:spPr>
          <a:xfrm>
            <a:off x="228600" y="274638"/>
            <a:ext cx="8458200" cy="1143000"/>
          </a:xfrm>
        </p:spPr>
        <p:txBody>
          <a:bodyPr/>
          <a:lstStyle/>
          <a:p>
            <a:r>
              <a:rPr lang="fa-IR" dirty="0" smtClean="0">
                <a:solidFill>
                  <a:srgbClr val="FF0000"/>
                </a:solidFill>
              </a:rPr>
              <a:t>فرایندهای گام به گام ورود متغیرها</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lnSpc>
                <a:spcPct val="150000"/>
              </a:lnSpc>
            </a:pPr>
            <a:r>
              <a:rPr lang="fa-IR" sz="2500" dirty="0" smtClean="0">
                <a:solidFill>
                  <a:srgbClr val="7030A0"/>
                </a:solidFill>
              </a:rPr>
              <a:t>1-انتخاب پیشرو</a:t>
            </a:r>
          </a:p>
          <a:p>
            <a:pPr algn="r" rtl="1">
              <a:lnSpc>
                <a:spcPct val="150000"/>
              </a:lnSpc>
            </a:pPr>
            <a:r>
              <a:rPr lang="fa-IR" sz="2500" dirty="0" smtClean="0"/>
              <a:t>در این حالت اول متغیری وارد می شود که با ملاک آماری بیشترین تشخیص را بین گروه ها داشته باشد. در گام بعدی متغیری وارد می شود که بیشترین مقدار توان تشخیصی اضافی را در تابع تشخیصی داشته باشد</a:t>
            </a:r>
            <a:endParaRPr lang="en-US" sz="2500" dirty="0" smtClean="0"/>
          </a:p>
          <a:p>
            <a:pPr algn="r" rtl="1">
              <a:lnSpc>
                <a:spcPct val="150000"/>
              </a:lnSpc>
            </a:pPr>
            <a:r>
              <a:rPr lang="fa-IR" sz="2500" dirty="0" smtClean="0"/>
              <a:t>این فرآیند آنقدر ادامه می یابد که هیچ متغیر اضافی ای در تابع تشخیصی نتواند وارد شود.</a:t>
            </a:r>
            <a:endParaRPr lang="en-US" sz="2500" dirty="0" smtClean="0"/>
          </a:p>
          <a:p>
            <a:pPr algn="r" rtl="1"/>
            <a:endParaRPr lang="en-US" dirty="0"/>
          </a:p>
        </p:txBody>
      </p:sp>
      <p:sp>
        <p:nvSpPr>
          <p:cNvPr id="5" name="Footer Placeholder 4"/>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17</a:t>
            </a:fld>
            <a:endParaRPr lang="en-US"/>
          </a:p>
        </p:txBody>
      </p:sp>
      <p:sp>
        <p:nvSpPr>
          <p:cNvPr id="2" name="Title 1"/>
          <p:cNvSpPr>
            <a:spLocks noGrp="1"/>
          </p:cNvSpPr>
          <p:nvPr>
            <p:ph type="title"/>
          </p:nvPr>
        </p:nvSpPr>
        <p:spPr/>
        <p:txBody>
          <a:bodyPr/>
          <a:lstStyle/>
          <a:p>
            <a:r>
              <a:rPr lang="fa-IR" dirty="0" smtClean="0">
                <a:solidFill>
                  <a:srgbClr val="FF0000"/>
                </a:solidFill>
              </a:rPr>
              <a:t>فرآیندهای گام به گام</a:t>
            </a:r>
            <a:endParaRPr lang="en-US" dirty="0">
              <a:solidFill>
                <a:srgbClr val="FF0000"/>
              </a:solidFill>
            </a:endParaRPr>
          </a:p>
        </p:txBody>
      </p:sp>
    </p:spTree>
    <p:extLst>
      <p:ext uri="{BB962C8B-B14F-4D97-AF65-F5344CB8AC3E}">
        <p14:creationId xmlns:p14="http://schemas.microsoft.com/office/powerpoint/2010/main" val="3883362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lnSpc>
                <a:spcPct val="150000"/>
              </a:lnSpc>
              <a:buNone/>
            </a:pPr>
            <a:r>
              <a:rPr lang="fa-IR" sz="2500" dirty="0" smtClean="0">
                <a:solidFill>
                  <a:srgbClr val="7030A0"/>
                </a:solidFill>
              </a:rPr>
              <a:t>2-حذف پسرو</a:t>
            </a:r>
          </a:p>
          <a:p>
            <a:pPr algn="r" rtl="1">
              <a:lnSpc>
                <a:spcPct val="150000"/>
              </a:lnSpc>
            </a:pPr>
            <a:r>
              <a:rPr lang="fa-IR" sz="2500" dirty="0" smtClean="0"/>
              <a:t>در این حالت تمام متغیرهای ممکن را در تابع تشخیصی می گنجانیم. در هر گام، یک متغیر حذف می شود. این متغیر، متغیری است که با حذفش کمترین کاهش توان را در تابع تشخیص داریم.</a:t>
            </a:r>
            <a:endParaRPr lang="en-US" sz="2500" dirty="0" smtClean="0"/>
          </a:p>
          <a:p>
            <a:pPr algn="r" rtl="1">
              <a:lnSpc>
                <a:spcPct val="150000"/>
              </a:lnSpc>
            </a:pPr>
            <a:r>
              <a:rPr lang="fa-IR" sz="2500" dirty="0" smtClean="0"/>
              <a:t>این فرآیند آنقدر ادامه می یابد که هیچ متغیر دیگری نتواند از مدل حذف شود</a:t>
            </a:r>
            <a:r>
              <a:rPr lang="fa-IR" sz="2400" dirty="0" smtClean="0"/>
              <a:t>.</a:t>
            </a:r>
            <a:endParaRPr lang="en-US" sz="2400" dirty="0" smtClean="0"/>
          </a:p>
          <a:p>
            <a:pPr algn="r">
              <a:buNone/>
            </a:pPr>
            <a:endParaRPr lang="en-US" dirty="0"/>
          </a:p>
        </p:txBody>
      </p:sp>
      <p:sp>
        <p:nvSpPr>
          <p:cNvPr id="5" name="Footer Placeholder 4"/>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18</a:t>
            </a:fld>
            <a:endParaRPr lang="en-US"/>
          </a:p>
        </p:txBody>
      </p:sp>
      <p:sp>
        <p:nvSpPr>
          <p:cNvPr id="2" name="Title 1"/>
          <p:cNvSpPr>
            <a:spLocks noGrp="1"/>
          </p:cNvSpPr>
          <p:nvPr>
            <p:ph type="title"/>
          </p:nvPr>
        </p:nvSpPr>
        <p:spPr/>
        <p:txBody>
          <a:bodyPr/>
          <a:lstStyle/>
          <a:p>
            <a:r>
              <a:rPr lang="fa-IR" dirty="0" smtClean="0">
                <a:solidFill>
                  <a:srgbClr val="FF0000"/>
                </a:solidFill>
              </a:rPr>
              <a:t>فرآیندهای گام به گام</a:t>
            </a:r>
            <a:endParaRPr lang="en-US" dirty="0"/>
          </a:p>
        </p:txBody>
      </p:sp>
    </p:spTree>
    <p:extLst>
      <p:ext uri="{BB962C8B-B14F-4D97-AF65-F5344CB8AC3E}">
        <p14:creationId xmlns:p14="http://schemas.microsoft.com/office/powerpoint/2010/main" val="8649181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864291"/>
          </a:xfrm>
        </p:spPr>
        <p:txBody>
          <a:bodyPr>
            <a:normAutofit fontScale="85000" lnSpcReduction="10000"/>
          </a:bodyPr>
          <a:lstStyle/>
          <a:p>
            <a:pPr algn="r" rtl="1">
              <a:lnSpc>
                <a:spcPct val="150000"/>
              </a:lnSpc>
            </a:pPr>
            <a:r>
              <a:rPr lang="fa-IR" dirty="0" smtClean="0">
                <a:solidFill>
                  <a:srgbClr val="7030A0"/>
                </a:solidFill>
              </a:rPr>
              <a:t>انتخاب گام به گام</a:t>
            </a:r>
          </a:p>
          <a:p>
            <a:pPr algn="r" rtl="1">
              <a:lnSpc>
                <a:spcPct val="150000"/>
              </a:lnSpc>
            </a:pPr>
            <a:r>
              <a:rPr lang="fa-IR" dirty="0"/>
              <a:t>ا</a:t>
            </a:r>
            <a:r>
              <a:rPr lang="fa-IR" dirty="0" smtClean="0"/>
              <a:t>ین روش ترکیبی از روش های انتخاب پیشرو و حذف پسرو می باشد. در شروع مرحله مثل روش انتخاب پیشرو هیچ متغیری در مدل نداریم و در مراحل بعد متغیرها می توانند به مدل اضافه شوند یا از آن حذف شوند. متغیری که در تابع تشخیصی است حذف می شود اگر به صورت معنادار کاهشی در توان تابع تشخیصی ایجاد نکند. اگر در مرحله خاصی هیچ متغیری حذف نشوند، متغیری که بیشترین توان تشخیصی را اضافه کند، به مدل وارد می شود.</a:t>
            </a:r>
            <a:endParaRPr lang="en-US" dirty="0" smtClean="0"/>
          </a:p>
          <a:p>
            <a:pPr algn="r" rtl="1">
              <a:lnSpc>
                <a:spcPct val="150000"/>
              </a:lnSpc>
            </a:pPr>
            <a:r>
              <a:rPr lang="fa-IR" dirty="0" smtClean="0"/>
              <a:t>این فرآیند آنقدر ادامه می یابد که هیچ متغیری نتواند به مدل اضافه شود یا از آن حذف شود.</a:t>
            </a:r>
            <a:endParaRPr lang="en-US" dirty="0" smtClean="0"/>
          </a:p>
          <a:p>
            <a:pPr algn="r" rtl="1"/>
            <a:endParaRPr lang="en-US" dirty="0"/>
          </a:p>
        </p:txBody>
      </p:sp>
      <p:sp>
        <p:nvSpPr>
          <p:cNvPr id="5" name="Footer Placeholder 4"/>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19</a:t>
            </a:fld>
            <a:endParaRPr lang="en-US"/>
          </a:p>
        </p:txBody>
      </p:sp>
      <p:sp>
        <p:nvSpPr>
          <p:cNvPr id="2" name="Title 1"/>
          <p:cNvSpPr>
            <a:spLocks noGrp="1"/>
          </p:cNvSpPr>
          <p:nvPr>
            <p:ph type="title"/>
          </p:nvPr>
        </p:nvSpPr>
        <p:spPr/>
        <p:txBody>
          <a:bodyPr/>
          <a:lstStyle/>
          <a:p>
            <a:r>
              <a:rPr lang="fa-IR" dirty="0" smtClean="0">
                <a:solidFill>
                  <a:srgbClr val="FF0000"/>
                </a:solidFill>
              </a:rPr>
              <a:t>فرآیندهای گام به گام</a:t>
            </a:r>
            <a:endParaRPr lang="en-US" dirty="0"/>
          </a:p>
        </p:txBody>
      </p:sp>
    </p:spTree>
    <p:extLst>
      <p:ext uri="{BB962C8B-B14F-4D97-AF65-F5344CB8AC3E}">
        <p14:creationId xmlns:p14="http://schemas.microsoft.com/office/powerpoint/2010/main" val="1254163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524000"/>
            <a:ext cx="6400800" cy="4648200"/>
          </a:xfrm>
        </p:spPr>
        <p:txBody>
          <a:bodyPr>
            <a:normAutofit/>
          </a:bodyPr>
          <a:lstStyle/>
          <a:p>
            <a:pPr lvl="0" rtl="1">
              <a:spcBef>
                <a:spcPts val="0"/>
              </a:spcBef>
            </a:pPr>
            <a:r>
              <a:rPr lang="fa-IR" sz="2800" dirty="0">
                <a:solidFill>
                  <a:prstClr val="black"/>
                </a:solidFill>
                <a:latin typeface="Arial" pitchFamily="34" charset="0"/>
                <a:cs typeface="Arial" pitchFamily="34" charset="0"/>
              </a:rPr>
              <a:t>عنوان سمینار :</a:t>
            </a:r>
          </a:p>
          <a:p>
            <a:pPr lvl="0" rtl="1">
              <a:spcBef>
                <a:spcPts val="0"/>
              </a:spcBef>
            </a:pPr>
            <a:endParaRPr lang="fa-IR" sz="3600" dirty="0">
              <a:solidFill>
                <a:prstClr val="black"/>
              </a:solidFill>
              <a:latin typeface="Arial" pitchFamily="34" charset="0"/>
              <a:cs typeface="Arial" pitchFamily="34" charset="0"/>
            </a:endParaRPr>
          </a:p>
          <a:p>
            <a:pPr lvl="0" rtl="1">
              <a:spcBef>
                <a:spcPts val="0"/>
              </a:spcBef>
            </a:pPr>
            <a:r>
              <a:rPr lang="fa-IR" sz="2800" b="1" dirty="0">
                <a:solidFill>
                  <a:prstClr val="black"/>
                </a:solidFill>
                <a:latin typeface="Arial" pitchFamily="34" charset="0"/>
                <a:cs typeface="Arial" pitchFamily="34" charset="0"/>
              </a:rPr>
              <a:t>تحلیل </a:t>
            </a:r>
            <a:r>
              <a:rPr lang="fa-IR" sz="2800" b="1" dirty="0" smtClean="0">
                <a:solidFill>
                  <a:prstClr val="black"/>
                </a:solidFill>
                <a:latin typeface="Arial" pitchFamily="34" charset="0"/>
                <a:cs typeface="Arial" pitchFamily="34" charset="0"/>
              </a:rPr>
              <a:t>تشخیصی</a:t>
            </a:r>
            <a:endParaRPr lang="fa-IR" sz="2800" b="1" dirty="0">
              <a:solidFill>
                <a:prstClr val="black"/>
              </a:solidFill>
              <a:latin typeface="Arial" pitchFamily="34" charset="0"/>
              <a:cs typeface="Arial" pitchFamily="34" charset="0"/>
            </a:endParaRPr>
          </a:p>
          <a:p>
            <a:pPr lvl="0" rtl="1">
              <a:spcBef>
                <a:spcPts val="0"/>
              </a:spcBef>
            </a:pPr>
            <a:r>
              <a:rPr lang="en-US" sz="2800" b="1" dirty="0" smtClean="0">
                <a:solidFill>
                  <a:prstClr val="black"/>
                </a:solidFill>
                <a:latin typeface="Arial" pitchFamily="34" charset="0"/>
                <a:cs typeface="Arial" pitchFamily="34" charset="0"/>
              </a:rPr>
              <a:t>Discriminant  Analysis </a:t>
            </a:r>
            <a:endParaRPr lang="en-US" sz="2800" b="1" dirty="0">
              <a:solidFill>
                <a:prstClr val="black"/>
              </a:solidFill>
              <a:latin typeface="Arial" pitchFamily="34" charset="0"/>
              <a:cs typeface="Arial" pitchFamily="34" charset="0"/>
            </a:endParaRPr>
          </a:p>
          <a:p>
            <a:pPr lvl="0" rtl="1">
              <a:spcBef>
                <a:spcPts val="0"/>
              </a:spcBef>
            </a:pPr>
            <a:endParaRPr lang="en-US" sz="3600" dirty="0">
              <a:solidFill>
                <a:prstClr val="black"/>
              </a:solidFill>
              <a:latin typeface="Arial" pitchFamily="34" charset="0"/>
              <a:cs typeface="Arial" pitchFamily="34" charset="0"/>
            </a:endParaRPr>
          </a:p>
          <a:p>
            <a:pPr lvl="0" rtl="1">
              <a:spcBef>
                <a:spcPts val="0"/>
              </a:spcBef>
            </a:pPr>
            <a:r>
              <a:rPr lang="fa-IR" sz="2800" dirty="0">
                <a:solidFill>
                  <a:prstClr val="black"/>
                </a:solidFill>
                <a:latin typeface="Arial" pitchFamily="34" charset="0"/>
                <a:cs typeface="Arial" pitchFamily="34" charset="0"/>
              </a:rPr>
              <a:t>استاد راهنما : </a:t>
            </a:r>
            <a:r>
              <a:rPr lang="fa-IR" sz="2400" b="1" dirty="0">
                <a:solidFill>
                  <a:prstClr val="black"/>
                </a:solidFill>
                <a:latin typeface="Arial" pitchFamily="34" charset="0"/>
                <a:cs typeface="Arial" pitchFamily="34" charset="0"/>
              </a:rPr>
              <a:t>دکتر منصور رضایی</a:t>
            </a:r>
          </a:p>
          <a:p>
            <a:pPr lvl="0" rtl="1">
              <a:spcBef>
                <a:spcPts val="0"/>
              </a:spcBef>
            </a:pPr>
            <a:endParaRPr lang="fa-IR" sz="2800" dirty="0">
              <a:solidFill>
                <a:prstClr val="black"/>
              </a:solidFill>
              <a:latin typeface="Arial" pitchFamily="34" charset="0"/>
              <a:cs typeface="Arial" pitchFamily="34" charset="0"/>
            </a:endParaRPr>
          </a:p>
          <a:p>
            <a:pPr lvl="0" rtl="1">
              <a:spcBef>
                <a:spcPts val="0"/>
              </a:spcBef>
            </a:pPr>
            <a:r>
              <a:rPr lang="fa-IR" sz="2800" dirty="0">
                <a:solidFill>
                  <a:prstClr val="black"/>
                </a:solidFill>
                <a:latin typeface="Arial" pitchFamily="34" charset="0"/>
                <a:cs typeface="Arial" pitchFamily="34" charset="0"/>
              </a:rPr>
              <a:t>ارائه دهنده : </a:t>
            </a:r>
            <a:r>
              <a:rPr lang="fa-IR" sz="2800" b="1" dirty="0" smtClean="0">
                <a:solidFill>
                  <a:prstClr val="black"/>
                </a:solidFill>
                <a:latin typeface="Arial" pitchFamily="34" charset="0"/>
                <a:cs typeface="Arial" pitchFamily="34" charset="0"/>
              </a:rPr>
              <a:t>روناک سهیلی</a:t>
            </a:r>
            <a:endParaRPr lang="fa-IR" sz="2800" b="1" dirty="0">
              <a:solidFill>
                <a:prstClr val="black"/>
              </a:solidFill>
              <a:latin typeface="Arial" pitchFamily="34" charset="0"/>
              <a:cs typeface="Arial" pitchFamily="34" charset="0"/>
            </a:endParaRPr>
          </a:p>
          <a:p>
            <a:pPr lvl="0" rtl="1">
              <a:spcBef>
                <a:spcPts val="0"/>
              </a:spcBef>
            </a:pPr>
            <a:endParaRPr lang="fa-IR" sz="2800" dirty="0">
              <a:solidFill>
                <a:prstClr val="black"/>
              </a:solidFill>
              <a:latin typeface="Arial" pitchFamily="34" charset="0"/>
              <a:cs typeface="Arial" pitchFamily="34" charset="0"/>
            </a:endParaRPr>
          </a:p>
          <a:p>
            <a:r>
              <a:rPr lang="fa-IR" dirty="0" smtClean="0">
                <a:solidFill>
                  <a:schemeClr val="tx1"/>
                </a:solidFill>
              </a:rPr>
              <a:t>خرداد 94</a:t>
            </a:r>
            <a:endParaRPr lang="en-US" dirty="0">
              <a:solidFill>
                <a:schemeClr val="tx1"/>
              </a:solidFill>
            </a:endParaRPr>
          </a:p>
        </p:txBody>
      </p:sp>
      <p:sp>
        <p:nvSpPr>
          <p:cNvPr id="5" name="Footer Placeholder 4"/>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2</a:t>
            </a:fld>
            <a:endParaRPr lang="en-US"/>
          </a:p>
        </p:txBody>
      </p:sp>
      <p:pic>
        <p:nvPicPr>
          <p:cNvPr id="6" name="Content Placeholder 3" descr="images.jpg"/>
          <p:cNvPicPr>
            <a:picLocks noChangeAspect="1"/>
          </p:cNvPicPr>
          <p:nvPr/>
        </p:nvPicPr>
        <p:blipFill>
          <a:blip r:embed="rId2" cstate="print"/>
          <a:stretch>
            <a:fillRect/>
          </a:stretch>
        </p:blipFill>
        <p:spPr>
          <a:xfrm>
            <a:off x="3505200" y="214661"/>
            <a:ext cx="2286000" cy="1143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a:bodyPr>
          <a:lstStyle/>
          <a:p>
            <a:pPr algn="r" rtl="1">
              <a:lnSpc>
                <a:spcPct val="150000"/>
              </a:lnSpc>
              <a:buNone/>
            </a:pPr>
            <a:r>
              <a:rPr lang="fa-IR" sz="2500" dirty="0" smtClean="0"/>
              <a:t>1-لاندای ویلکس</a:t>
            </a:r>
          </a:p>
          <a:p>
            <a:pPr algn="r" rtl="1">
              <a:lnSpc>
                <a:spcPct val="150000"/>
              </a:lnSpc>
              <a:buNone/>
            </a:pPr>
            <a:r>
              <a:rPr lang="fa-IR" sz="2500" dirty="0" smtClean="0"/>
              <a:t>2-</a:t>
            </a:r>
            <a:r>
              <a:rPr lang="en-US" sz="2500" dirty="0" smtClean="0"/>
              <a:t>v </a:t>
            </a:r>
            <a:r>
              <a:rPr lang="fa-IR" sz="2500" dirty="0" smtClean="0"/>
              <a:t> رائو</a:t>
            </a:r>
          </a:p>
          <a:p>
            <a:pPr algn="r" rtl="1">
              <a:lnSpc>
                <a:spcPct val="150000"/>
              </a:lnSpc>
              <a:buNone/>
            </a:pPr>
            <a:r>
              <a:rPr lang="fa-IR" sz="2500" dirty="0" smtClean="0"/>
              <a:t>3-مربع فاصله ماهالانوییس</a:t>
            </a:r>
          </a:p>
          <a:p>
            <a:pPr algn="r" rtl="1">
              <a:lnSpc>
                <a:spcPct val="150000"/>
              </a:lnSpc>
              <a:buNone/>
            </a:pPr>
            <a:r>
              <a:rPr lang="fa-IR" sz="2500" dirty="0" smtClean="0"/>
              <a:t>4-نسبت </a:t>
            </a:r>
            <a:r>
              <a:rPr lang="en-US" sz="2500" dirty="0" smtClean="0"/>
              <a:t>F</a:t>
            </a:r>
            <a:r>
              <a:rPr lang="fa-IR" sz="2500" dirty="0" smtClean="0"/>
              <a:t>بین گروهی</a:t>
            </a:r>
            <a:endParaRPr lang="en-US" sz="2500" dirty="0"/>
          </a:p>
        </p:txBody>
      </p:sp>
      <p:sp>
        <p:nvSpPr>
          <p:cNvPr id="5" name="Footer Placeholder 4"/>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20</a:t>
            </a:fld>
            <a:endParaRPr lang="en-US"/>
          </a:p>
        </p:txBody>
      </p:sp>
      <p:sp>
        <p:nvSpPr>
          <p:cNvPr id="2" name="Title 1"/>
          <p:cNvSpPr>
            <a:spLocks noGrp="1"/>
          </p:cNvSpPr>
          <p:nvPr>
            <p:ph type="title"/>
          </p:nvPr>
        </p:nvSpPr>
        <p:spPr/>
        <p:txBody>
          <a:bodyPr/>
          <a:lstStyle/>
          <a:p>
            <a:r>
              <a:rPr lang="fa-IR" dirty="0" smtClean="0">
                <a:solidFill>
                  <a:srgbClr val="FF0000"/>
                </a:solidFill>
              </a:rPr>
              <a:t>ملاک های انتخاب</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lnSpc>
                <a:spcPct val="150000"/>
              </a:lnSpc>
            </a:pPr>
            <a:r>
              <a:rPr lang="fa-IR" sz="2500" dirty="0" smtClean="0"/>
              <a:t>در هر مرحله متغیری وارد می شود که کوچکترین مقدار لاندای ویلکس را داشته باشد، به شرط اینکه اثر سایر متغیرها را حذف کنیم. از آنجایی که این آماره با نسبت </a:t>
            </a:r>
            <a:r>
              <a:rPr lang="en-US" sz="2500" dirty="0" smtClean="0"/>
              <a:t>F</a:t>
            </a:r>
            <a:r>
              <a:rPr lang="fa-IR" sz="2500" dirty="0" smtClean="0"/>
              <a:t> تخمین زده می شود، قاعده نیز وارد کردن متغیری است که بیشترین مقدار نسبت </a:t>
            </a:r>
            <a:r>
              <a:rPr lang="en-US" sz="2500" dirty="0" smtClean="0"/>
              <a:t>F</a:t>
            </a:r>
            <a:r>
              <a:rPr lang="fa-IR" sz="2500" dirty="0" smtClean="0"/>
              <a:t> جزئی را داشته باشد، وارد مدل می شود.</a:t>
            </a:r>
            <a:endParaRPr lang="en-US" sz="2500" dirty="0" smtClean="0"/>
          </a:p>
          <a:p>
            <a:pPr algn="r" rtl="1"/>
            <a:endParaRPr lang="en-US" dirty="0"/>
          </a:p>
        </p:txBody>
      </p:sp>
      <p:sp>
        <p:nvSpPr>
          <p:cNvPr id="6" name="Footer Placeholder 5"/>
          <p:cNvSpPr>
            <a:spLocks noGrp="1"/>
          </p:cNvSpPr>
          <p:nvPr>
            <p:ph type="ftr" sz="quarter" idx="11"/>
          </p:nvPr>
        </p:nvSpPr>
        <p:spPr/>
        <p:txBody>
          <a:bodyPr/>
          <a:lstStyle/>
          <a:p>
            <a:r>
              <a:rPr lang="fa-IR" smtClean="0"/>
              <a:t>موضوع سمینار:تحلیل تشخیصی</a:t>
            </a:r>
            <a:endParaRPr lang="en-US"/>
          </a:p>
        </p:txBody>
      </p:sp>
      <p:sp>
        <p:nvSpPr>
          <p:cNvPr id="5" name="Slide Number Placeholder 4"/>
          <p:cNvSpPr>
            <a:spLocks noGrp="1"/>
          </p:cNvSpPr>
          <p:nvPr>
            <p:ph type="sldNum" sz="quarter" idx="12"/>
          </p:nvPr>
        </p:nvSpPr>
        <p:spPr/>
        <p:txBody>
          <a:bodyPr/>
          <a:lstStyle/>
          <a:p>
            <a:fld id="{E42B0888-A26E-47CD-A4C0-2F3277A8A83C}" type="slidenum">
              <a:rPr lang="en-US" smtClean="0"/>
              <a:pPr/>
              <a:t>21</a:t>
            </a:fld>
            <a:endParaRPr lang="en-US"/>
          </a:p>
        </p:txBody>
      </p:sp>
      <p:sp>
        <p:nvSpPr>
          <p:cNvPr id="2" name="Title 1"/>
          <p:cNvSpPr>
            <a:spLocks noGrp="1"/>
          </p:cNvSpPr>
          <p:nvPr>
            <p:ph type="title"/>
          </p:nvPr>
        </p:nvSpPr>
        <p:spPr/>
        <p:txBody>
          <a:bodyPr/>
          <a:lstStyle/>
          <a:p>
            <a:r>
              <a:rPr lang="fa-IR" dirty="0" smtClean="0">
                <a:solidFill>
                  <a:srgbClr val="7030A0"/>
                </a:solidFill>
              </a:rPr>
              <a:t>لاندای ویلکس</a:t>
            </a:r>
            <a:endParaRPr lang="en-US" dirty="0">
              <a:solidFill>
                <a:srgbClr val="7030A0"/>
              </a:solidFill>
            </a:endParaRPr>
          </a:p>
        </p:txBody>
      </p:sp>
      <p:pic>
        <p:nvPicPr>
          <p:cNvPr id="4" name="Picture 3"/>
          <p:cNvPicPr/>
          <p:nvPr/>
        </p:nvPicPr>
        <p:blipFill>
          <a:blip r:embed="rId2" cstate="print"/>
          <a:srcRect/>
          <a:stretch>
            <a:fillRect/>
          </a:stretch>
        </p:blipFill>
        <p:spPr bwMode="auto">
          <a:xfrm>
            <a:off x="1524000" y="4800600"/>
            <a:ext cx="3962400"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92500"/>
          </a:bodyPr>
          <a:lstStyle/>
          <a:p>
            <a:pPr algn="r" rtl="1">
              <a:lnSpc>
                <a:spcPct val="150000"/>
              </a:lnSpc>
            </a:pPr>
            <a:r>
              <a:rPr lang="fa-IR" sz="2500" dirty="0" smtClean="0"/>
              <a:t>این ملاک بر اساس فاصله ماهالونوبیس است و بر تمایز بین گروه ها تاکید می کند. این تمایز بر اساس فاصله مرکز ثقل هر گروه از مرکز ثقل تمام نمونه سنجیده می شود.</a:t>
            </a:r>
            <a:endParaRPr lang="en-US" sz="2500" dirty="0" smtClean="0"/>
          </a:p>
          <a:p>
            <a:pPr algn="r" rtl="1">
              <a:lnSpc>
                <a:spcPct val="150000"/>
              </a:lnSpc>
            </a:pPr>
            <a:r>
              <a:rPr lang="fa-IR" sz="2500" dirty="0" smtClean="0"/>
              <a:t>رائوی </a:t>
            </a:r>
            <a:r>
              <a:rPr lang="en-US" sz="2500" dirty="0" smtClean="0"/>
              <a:t>V</a:t>
            </a:r>
            <a:r>
              <a:rPr lang="fa-IR" sz="2500" dirty="0" smtClean="0"/>
              <a:t> و تغییرات در آن با حذف و اضافه متغیرها می تواند به عنوان آماره کای اسکویر تخمین زده شود.</a:t>
            </a:r>
            <a:endParaRPr lang="en-US" sz="2500" dirty="0" smtClean="0"/>
          </a:p>
          <a:p>
            <a:pPr algn="r" rtl="1">
              <a:lnSpc>
                <a:spcPct val="150000"/>
              </a:lnSpc>
            </a:pPr>
            <a:r>
              <a:rPr lang="fa-IR" sz="2500" dirty="0" smtClean="0"/>
              <a:t>هرچند این ملاک تمایز بین گروهی را بیشینه می کند، در موردهمگنی درون گروهی هیچ فرضی را در نظر نمی گیرد.</a:t>
            </a:r>
            <a:endParaRPr lang="en-US" sz="2500" dirty="0" smtClean="0"/>
          </a:p>
          <a:p>
            <a:pPr algn="r" rtl="1">
              <a:lnSpc>
                <a:spcPct val="150000"/>
              </a:lnSpc>
            </a:pPr>
            <a:r>
              <a:rPr lang="fa-IR" sz="2500" dirty="0" smtClean="0"/>
              <a:t>بنابراین استفاده از این ملاک ممکن است تابع تشخیصی ای رامعرفی کند که همگنی درون گروهی ماکزیمم ندارد.</a:t>
            </a:r>
            <a:endParaRPr lang="en-US" sz="2500" dirty="0" smtClean="0"/>
          </a:p>
          <a:p>
            <a:pPr algn="r" rtl="1"/>
            <a:endParaRPr lang="en-US" dirty="0"/>
          </a:p>
        </p:txBody>
      </p:sp>
      <p:sp>
        <p:nvSpPr>
          <p:cNvPr id="5" name="Footer Placeholder 4"/>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22</a:t>
            </a:fld>
            <a:endParaRPr lang="en-US"/>
          </a:p>
        </p:txBody>
      </p:sp>
      <p:sp>
        <p:nvSpPr>
          <p:cNvPr id="2" name="Title 1"/>
          <p:cNvSpPr>
            <a:spLocks noGrp="1"/>
          </p:cNvSpPr>
          <p:nvPr>
            <p:ph type="title"/>
          </p:nvPr>
        </p:nvSpPr>
        <p:spPr/>
        <p:txBody>
          <a:bodyPr/>
          <a:lstStyle/>
          <a:p>
            <a:r>
              <a:rPr lang="en-US" dirty="0" smtClean="0">
                <a:solidFill>
                  <a:srgbClr val="7030A0"/>
                </a:solidFill>
              </a:rPr>
              <a:t>V</a:t>
            </a:r>
            <a:r>
              <a:rPr lang="fa-IR" dirty="0" smtClean="0">
                <a:solidFill>
                  <a:srgbClr val="7030A0"/>
                </a:solidFill>
              </a:rPr>
              <a:t>رائو </a:t>
            </a:r>
            <a:endParaRPr lang="en-US" dirty="0">
              <a:solidFill>
                <a:srgbClr val="7030A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lnSpc>
                <a:spcPct val="150000"/>
              </a:lnSpc>
            </a:pPr>
            <a:r>
              <a:rPr lang="fa-IR" sz="2500" dirty="0" smtClean="0"/>
              <a:t>هر کدام از ملاک های ذکر شده می توانند به زیر مجموعه های متفاوت از متغیرهای تشخیصی منجر شوند. محقق در هنگام تحلیل تشخیصی گام به گام باید از هدف هرکدام از ملاک ها آگاه باشد. </a:t>
            </a:r>
            <a:r>
              <a:rPr lang="en-US" sz="2500" dirty="0" err="1" smtClean="0"/>
              <a:t>لاندای</a:t>
            </a:r>
            <a:r>
              <a:rPr lang="en-US" sz="2500" dirty="0" smtClean="0"/>
              <a:t> </a:t>
            </a:r>
            <a:r>
              <a:rPr lang="en-US" sz="2500" dirty="0" err="1" smtClean="0"/>
              <a:t>ویلکس</a:t>
            </a:r>
            <a:r>
              <a:rPr lang="en-US" sz="2500" dirty="0" smtClean="0"/>
              <a:t> </a:t>
            </a:r>
            <a:r>
              <a:rPr lang="fa-IR" sz="2500" dirty="0" smtClean="0"/>
              <a:t>پراستفاده ترین معیار آماری در این تحلیل است</a:t>
            </a:r>
            <a:endParaRPr lang="en-US" sz="2500" dirty="0"/>
          </a:p>
        </p:txBody>
      </p:sp>
      <p:sp>
        <p:nvSpPr>
          <p:cNvPr id="5" name="Footer Placeholder 4"/>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23</a:t>
            </a:fld>
            <a:endParaRPr lang="en-US"/>
          </a:p>
        </p:txBody>
      </p:sp>
      <p:sp>
        <p:nvSpPr>
          <p:cNvPr id="2" name="Title 1"/>
          <p:cNvSpPr>
            <a:spLocks noGrp="1"/>
          </p:cNvSpPr>
          <p:nvPr>
            <p:ph type="title"/>
          </p:nvPr>
        </p:nvSpPr>
        <p:spPr/>
        <p:txBody>
          <a:bodyPr/>
          <a:lstStyle/>
          <a:p>
            <a:r>
              <a:rPr lang="fa-IR" dirty="0" smtClean="0">
                <a:solidFill>
                  <a:srgbClr val="FF0000"/>
                </a:solidFill>
              </a:rPr>
              <a:t>نکته</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24</a:t>
            </a:fld>
            <a:endParaRPr lang="en-US"/>
          </a:p>
        </p:txBody>
      </p:sp>
      <p:pic>
        <p:nvPicPr>
          <p:cNvPr id="2050" name="Picture 2"/>
          <p:cNvPicPr>
            <a:picLocks noGrp="1" noChangeAspect="1" noChangeArrowheads="1"/>
          </p:cNvPicPr>
          <p:nvPr>
            <p:ph idx="1"/>
          </p:nvPr>
        </p:nvPicPr>
        <p:blipFill>
          <a:blip r:embed="rId2"/>
          <a:srcRect/>
          <a:stretch>
            <a:fillRect/>
          </a:stretch>
        </p:blipFill>
        <p:spPr bwMode="auto">
          <a:xfrm>
            <a:off x="1" y="0"/>
            <a:ext cx="9144000" cy="6324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25</a:t>
            </a:fld>
            <a:endParaRPr lang="en-US"/>
          </a:p>
        </p:txBody>
      </p:sp>
      <p:sp>
        <p:nvSpPr>
          <p:cNvPr id="5" name="Title 4"/>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2"/>
          <a:srcRect/>
          <a:stretch>
            <a:fillRect/>
          </a:stretch>
        </p:blipFill>
        <p:spPr bwMode="auto">
          <a:xfrm>
            <a:off x="0" y="0"/>
            <a:ext cx="9144000" cy="6324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26</a:t>
            </a:fld>
            <a:endParaRPr lang="en-US"/>
          </a:p>
        </p:txBody>
      </p:sp>
      <p:sp>
        <p:nvSpPr>
          <p:cNvPr id="5" name="Title 4"/>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a:srcRect/>
          <a:stretch>
            <a:fillRect/>
          </a:stretch>
        </p:blipFill>
        <p:spPr bwMode="auto">
          <a:xfrm>
            <a:off x="0" y="0"/>
            <a:ext cx="9144000" cy="6400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27</a:t>
            </a:fld>
            <a:endParaRPr lang="en-US"/>
          </a:p>
        </p:txBody>
      </p:sp>
      <p:sp>
        <p:nvSpPr>
          <p:cNvPr id="5" name="Title 4"/>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2"/>
          <a:srcRect/>
          <a:stretch>
            <a:fillRect/>
          </a:stretch>
        </p:blipFill>
        <p:spPr bwMode="auto">
          <a:xfrm>
            <a:off x="0" y="0"/>
            <a:ext cx="9144000" cy="6324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28</a:t>
            </a:fld>
            <a:endParaRPr lang="en-US"/>
          </a:p>
        </p:txBody>
      </p:sp>
      <p:sp>
        <p:nvSpPr>
          <p:cNvPr id="5" name="Title 4"/>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0" y="457200"/>
            <a:ext cx="9144000" cy="5791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29</a:t>
            </a:fld>
            <a:endParaRPr lang="en-US"/>
          </a:p>
        </p:txBody>
      </p:sp>
      <p:sp>
        <p:nvSpPr>
          <p:cNvPr id="5" name="Title 4"/>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srcRect/>
          <a:stretch>
            <a:fillRect/>
          </a:stretch>
        </p:blipFill>
        <p:spPr bwMode="auto">
          <a:xfrm>
            <a:off x="0" y="533400"/>
            <a:ext cx="8915399" cy="563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sz="2400" dirty="0"/>
              <a:t>کارخانه </a:t>
            </a:r>
            <a:r>
              <a:rPr lang="en-US" sz="2400" dirty="0" smtClean="0"/>
              <a:t>A</a:t>
            </a:r>
            <a:r>
              <a:rPr lang="fa-IR" sz="2400" dirty="0" smtClean="0"/>
              <a:t> </a:t>
            </a:r>
            <a:r>
              <a:rPr lang="fa-IR" sz="2400" dirty="0"/>
              <a:t>قطعات الکترونیکی حلقه ای بسیار گران قیمت و با کیفیت بالا تولید می کند که کیفیت آنها با انحنا و قطرشان اندازه گرفته می شود. نتایج کنترل کیفیت </a:t>
            </a:r>
            <a:r>
              <a:rPr lang="fa-IR" sz="2400" dirty="0" smtClean="0"/>
              <a:t>متخصصان </a:t>
            </a:r>
            <a:r>
              <a:rPr lang="fa-IR" sz="2400" dirty="0"/>
              <a:t>در جدول زیر آمده است</a:t>
            </a:r>
            <a:r>
              <a:rPr lang="fa-IR" dirty="0"/>
              <a:t>:</a:t>
            </a:r>
            <a:endParaRPr lang="en-US" dirty="0"/>
          </a:p>
          <a:p>
            <a:endParaRPr lang="fa-IR" dirty="0"/>
          </a:p>
        </p:txBody>
      </p:sp>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3</a:t>
            </a:fld>
            <a:endParaRPr lang="en-US"/>
          </a:p>
        </p:txBody>
      </p:sp>
      <p:sp>
        <p:nvSpPr>
          <p:cNvPr id="5" name="Title 4"/>
          <p:cNvSpPr>
            <a:spLocks noGrp="1"/>
          </p:cNvSpPr>
          <p:nvPr>
            <p:ph type="title"/>
          </p:nvPr>
        </p:nvSpPr>
        <p:spPr/>
        <p:txBody>
          <a:bodyPr/>
          <a:lstStyle/>
          <a:p>
            <a:r>
              <a:rPr lang="fa-IR" dirty="0" smtClean="0">
                <a:solidFill>
                  <a:srgbClr val="FF0000"/>
                </a:solidFill>
              </a:rPr>
              <a:t>مثال</a:t>
            </a:r>
            <a:endParaRPr lang="fa-IR" dirty="0">
              <a:solidFill>
                <a:srgbClr val="FF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983623836"/>
              </p:ext>
            </p:extLst>
          </p:nvPr>
        </p:nvGraphicFramePr>
        <p:xfrm>
          <a:off x="2299334" y="3124197"/>
          <a:ext cx="5396865" cy="2819403"/>
        </p:xfrm>
        <a:graphic>
          <a:graphicData uri="http://schemas.openxmlformats.org/drawingml/2006/table">
            <a:tbl>
              <a:tblPr rtl="1" firstRow="1" firstCol="1" bandRow="1">
                <a:tableStyleId>{5C22544A-7EE6-4342-B048-85BDC9FD1C3A}</a:tableStyleId>
              </a:tblPr>
              <a:tblGrid>
                <a:gridCol w="1798955"/>
                <a:gridCol w="1798955"/>
                <a:gridCol w="1798955"/>
              </a:tblGrid>
              <a:tr h="361046">
                <a:tc>
                  <a:txBody>
                    <a:bodyPr/>
                    <a:lstStyle/>
                    <a:p>
                      <a:pPr algn="ctr" rtl="1">
                        <a:lnSpc>
                          <a:spcPct val="115000"/>
                        </a:lnSpc>
                        <a:spcAft>
                          <a:spcPts val="0"/>
                        </a:spcAft>
                      </a:pPr>
                      <a:r>
                        <a:rPr lang="fa-IR" sz="1300" dirty="0">
                          <a:effectLst/>
                        </a:rPr>
                        <a:t>نتیجه کنترل کیفیت</a:t>
                      </a:r>
                      <a:endParaRPr lang="en-US" sz="11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dirty="0">
                          <a:effectLst/>
                        </a:rPr>
                        <a:t>قطر</a:t>
                      </a:r>
                      <a:endParaRPr lang="en-US" sz="1100" dirty="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انحنا</a:t>
                      </a:r>
                      <a:endParaRPr lang="en-US" sz="1100">
                        <a:effectLst/>
                        <a:latin typeface="Calibri"/>
                        <a:ea typeface="Calibri"/>
                        <a:cs typeface="Arial"/>
                      </a:endParaRPr>
                    </a:p>
                  </a:txBody>
                  <a:tcPr marL="68580" marR="68580" marT="0" marB="0" anchor="ctr"/>
                </a:tc>
              </a:tr>
              <a:tr h="347253">
                <a:tc>
                  <a:txBody>
                    <a:bodyPr/>
                    <a:lstStyle/>
                    <a:p>
                      <a:pPr algn="ctr" rtl="1">
                        <a:lnSpc>
                          <a:spcPct val="115000"/>
                        </a:lnSpc>
                        <a:spcAft>
                          <a:spcPts val="0"/>
                        </a:spcAft>
                      </a:pPr>
                      <a:r>
                        <a:rPr lang="fa-IR" sz="1300">
                          <a:effectLst/>
                        </a:rPr>
                        <a:t>قبول</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6.63</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2.95</a:t>
                      </a:r>
                      <a:endParaRPr lang="en-US" sz="1100">
                        <a:effectLst/>
                        <a:latin typeface="Calibri"/>
                        <a:ea typeface="Calibri"/>
                        <a:cs typeface="Arial"/>
                      </a:endParaRPr>
                    </a:p>
                  </a:txBody>
                  <a:tcPr marL="68580" marR="68580" marT="0" marB="0" anchor="ctr"/>
                </a:tc>
              </a:tr>
              <a:tr h="347253">
                <a:tc>
                  <a:txBody>
                    <a:bodyPr/>
                    <a:lstStyle/>
                    <a:p>
                      <a:pPr algn="ctr" rtl="1">
                        <a:lnSpc>
                          <a:spcPct val="115000"/>
                        </a:lnSpc>
                        <a:spcAft>
                          <a:spcPts val="0"/>
                        </a:spcAft>
                      </a:pPr>
                      <a:r>
                        <a:rPr lang="fa-IR" sz="1300">
                          <a:effectLst/>
                        </a:rPr>
                        <a:t>قبول</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7.79</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2.53</a:t>
                      </a:r>
                      <a:endParaRPr lang="en-US" sz="1100">
                        <a:effectLst/>
                        <a:latin typeface="Calibri"/>
                        <a:ea typeface="Calibri"/>
                        <a:cs typeface="Arial"/>
                      </a:endParaRPr>
                    </a:p>
                  </a:txBody>
                  <a:tcPr marL="68580" marR="68580" marT="0" marB="0" anchor="ctr"/>
                </a:tc>
              </a:tr>
              <a:tr h="347253">
                <a:tc>
                  <a:txBody>
                    <a:bodyPr/>
                    <a:lstStyle/>
                    <a:p>
                      <a:pPr algn="ctr" rtl="1">
                        <a:lnSpc>
                          <a:spcPct val="115000"/>
                        </a:lnSpc>
                        <a:spcAft>
                          <a:spcPts val="0"/>
                        </a:spcAft>
                      </a:pPr>
                      <a:r>
                        <a:rPr lang="fa-IR" sz="1300">
                          <a:effectLst/>
                        </a:rPr>
                        <a:t>قبول</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5.65</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3.57</a:t>
                      </a:r>
                      <a:endParaRPr lang="en-US" sz="1100">
                        <a:effectLst/>
                        <a:latin typeface="Calibri"/>
                        <a:ea typeface="Calibri"/>
                        <a:cs typeface="Arial"/>
                      </a:endParaRPr>
                    </a:p>
                  </a:txBody>
                  <a:tcPr marL="68580" marR="68580" marT="0" marB="0" anchor="ctr"/>
                </a:tc>
              </a:tr>
              <a:tr h="361046">
                <a:tc>
                  <a:txBody>
                    <a:bodyPr/>
                    <a:lstStyle/>
                    <a:p>
                      <a:pPr algn="ctr" rtl="1">
                        <a:lnSpc>
                          <a:spcPct val="115000"/>
                        </a:lnSpc>
                        <a:spcAft>
                          <a:spcPts val="0"/>
                        </a:spcAft>
                      </a:pPr>
                      <a:r>
                        <a:rPr lang="fa-IR" sz="1300">
                          <a:effectLst/>
                        </a:rPr>
                        <a:t>قبول</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5.47</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3.16</a:t>
                      </a:r>
                      <a:endParaRPr lang="en-US" sz="1100">
                        <a:effectLst/>
                        <a:latin typeface="Calibri"/>
                        <a:ea typeface="Calibri"/>
                        <a:cs typeface="Arial"/>
                      </a:endParaRPr>
                    </a:p>
                  </a:txBody>
                  <a:tcPr marL="68580" marR="68580" marT="0" marB="0" anchor="ctr"/>
                </a:tc>
              </a:tr>
              <a:tr h="347253">
                <a:tc>
                  <a:txBody>
                    <a:bodyPr/>
                    <a:lstStyle/>
                    <a:p>
                      <a:pPr algn="ctr" rtl="1">
                        <a:lnSpc>
                          <a:spcPct val="115000"/>
                        </a:lnSpc>
                        <a:spcAft>
                          <a:spcPts val="0"/>
                        </a:spcAft>
                      </a:pPr>
                      <a:r>
                        <a:rPr lang="fa-IR" sz="1300">
                          <a:effectLst/>
                        </a:rPr>
                        <a:t>غیر قابل قبول</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4.46</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2.58</a:t>
                      </a:r>
                      <a:endParaRPr lang="en-US" sz="1100">
                        <a:effectLst/>
                        <a:latin typeface="Calibri"/>
                        <a:ea typeface="Calibri"/>
                        <a:cs typeface="Arial"/>
                      </a:endParaRPr>
                    </a:p>
                  </a:txBody>
                  <a:tcPr marL="68580" marR="68580" marT="0" marB="0" anchor="ctr"/>
                </a:tc>
              </a:tr>
              <a:tr h="347253">
                <a:tc>
                  <a:txBody>
                    <a:bodyPr/>
                    <a:lstStyle/>
                    <a:p>
                      <a:pPr algn="ctr" rtl="1">
                        <a:lnSpc>
                          <a:spcPct val="115000"/>
                        </a:lnSpc>
                        <a:spcAft>
                          <a:spcPts val="0"/>
                        </a:spcAft>
                      </a:pPr>
                      <a:r>
                        <a:rPr lang="fa-IR" sz="1300">
                          <a:effectLst/>
                        </a:rPr>
                        <a:t>غیر قابل قبول</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6.22</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2.16</a:t>
                      </a:r>
                      <a:endParaRPr lang="en-US" sz="1100">
                        <a:effectLst/>
                        <a:latin typeface="Calibri"/>
                        <a:ea typeface="Calibri"/>
                        <a:cs typeface="Arial"/>
                      </a:endParaRPr>
                    </a:p>
                  </a:txBody>
                  <a:tcPr marL="68580" marR="68580" marT="0" marB="0" anchor="ctr"/>
                </a:tc>
              </a:tr>
              <a:tr h="361046">
                <a:tc>
                  <a:txBody>
                    <a:bodyPr/>
                    <a:lstStyle/>
                    <a:p>
                      <a:pPr algn="ctr" rtl="1">
                        <a:lnSpc>
                          <a:spcPct val="115000"/>
                        </a:lnSpc>
                        <a:spcAft>
                          <a:spcPts val="0"/>
                        </a:spcAft>
                      </a:pPr>
                      <a:r>
                        <a:rPr lang="fa-IR" sz="1300">
                          <a:effectLst/>
                        </a:rPr>
                        <a:t>غیر قابل قبول</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a:effectLst/>
                        </a:rPr>
                        <a:t>3.52</a:t>
                      </a:r>
                      <a:endParaRPr lang="en-US" sz="1100">
                        <a:effectLst/>
                        <a:latin typeface="Calibri"/>
                        <a:ea typeface="Calibri"/>
                        <a:cs typeface="Arial"/>
                      </a:endParaRPr>
                    </a:p>
                  </a:txBody>
                  <a:tcPr marL="68580" marR="68580" marT="0" marB="0" anchor="ctr"/>
                </a:tc>
                <a:tc>
                  <a:txBody>
                    <a:bodyPr/>
                    <a:lstStyle/>
                    <a:p>
                      <a:pPr algn="ctr" rtl="1">
                        <a:lnSpc>
                          <a:spcPct val="115000"/>
                        </a:lnSpc>
                        <a:spcAft>
                          <a:spcPts val="0"/>
                        </a:spcAft>
                      </a:pPr>
                      <a:r>
                        <a:rPr lang="fa-IR" sz="1300" dirty="0">
                          <a:effectLst/>
                        </a:rPr>
                        <a:t>3.27</a:t>
                      </a:r>
                      <a:endParaRPr lang="en-US" sz="1100" dirty="0">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12894751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30</a:t>
            </a:fld>
            <a:endParaRPr lang="en-US"/>
          </a:p>
        </p:txBody>
      </p:sp>
      <p:sp>
        <p:nvSpPr>
          <p:cNvPr id="5" name="Title 4"/>
          <p:cNvSpPr>
            <a:spLocks noGrp="1"/>
          </p:cNvSpPr>
          <p:nvPr>
            <p:ph type="title"/>
          </p:nvPr>
        </p:nvSpPr>
        <p:spPr/>
        <p:txBody>
          <a:bodyPr/>
          <a:lstStyle/>
          <a:p>
            <a:endParaRPr lang="en-US"/>
          </a:p>
        </p:txBody>
      </p:sp>
      <p:pic>
        <p:nvPicPr>
          <p:cNvPr id="8195" name="Picture 3"/>
          <p:cNvPicPr>
            <a:picLocks noGrp="1" noChangeAspect="1" noChangeArrowheads="1"/>
          </p:cNvPicPr>
          <p:nvPr>
            <p:ph idx="1"/>
          </p:nvPr>
        </p:nvPicPr>
        <p:blipFill>
          <a:blip r:embed="rId2"/>
          <a:srcRect/>
          <a:stretch>
            <a:fillRect/>
          </a:stretch>
        </p:blipFill>
        <p:spPr bwMode="auto">
          <a:xfrm>
            <a:off x="0" y="0"/>
            <a:ext cx="9143999" cy="6400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31</a:t>
            </a:fld>
            <a:endParaRPr lang="en-US"/>
          </a:p>
        </p:txBody>
      </p:sp>
      <p:sp>
        <p:nvSpPr>
          <p:cNvPr id="5" name="Title 4"/>
          <p:cNvSpPr>
            <a:spLocks noGrp="1"/>
          </p:cNvSpPr>
          <p:nvPr>
            <p:ph type="title"/>
          </p:nvPr>
        </p:nvSpPr>
        <p:spPr/>
        <p:txBody>
          <a:bodyPr/>
          <a:lstStyle/>
          <a:p>
            <a:r>
              <a:rPr lang="fa-IR" smtClean="0">
                <a:solidFill>
                  <a:srgbClr val="FF0000"/>
                </a:solidFill>
              </a:rPr>
              <a:t>نتایج و تفسیر آن</a:t>
            </a:r>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152401" y="1752600"/>
            <a:ext cx="8763000" cy="43433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32</a:t>
            </a:fld>
            <a:endParaRPr lang="en-US"/>
          </a:p>
        </p:txBody>
      </p:sp>
      <p:sp>
        <p:nvSpPr>
          <p:cNvPr id="5" name="Title 4"/>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0" y="228600"/>
            <a:ext cx="8839200" cy="6248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33</a:t>
            </a:fld>
            <a:endParaRPr lang="en-US"/>
          </a:p>
        </p:txBody>
      </p:sp>
      <p:sp>
        <p:nvSpPr>
          <p:cNvPr id="5" name="Title 4"/>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srcRect/>
          <a:stretch>
            <a:fillRect/>
          </a:stretch>
        </p:blipFill>
        <p:spPr bwMode="auto">
          <a:xfrm>
            <a:off x="838201" y="609600"/>
            <a:ext cx="7086600" cy="5410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34</a:t>
            </a:fld>
            <a:endParaRPr lang="en-US"/>
          </a:p>
        </p:txBody>
      </p:sp>
      <p:sp>
        <p:nvSpPr>
          <p:cNvPr id="5" name="Title 4"/>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2"/>
          <a:srcRect/>
          <a:stretch>
            <a:fillRect/>
          </a:stretch>
        </p:blipFill>
        <p:spPr bwMode="auto">
          <a:xfrm>
            <a:off x="304800" y="381000"/>
            <a:ext cx="8381999" cy="571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35</a:t>
            </a:fld>
            <a:endParaRPr lang="en-US"/>
          </a:p>
        </p:txBody>
      </p:sp>
      <p:sp>
        <p:nvSpPr>
          <p:cNvPr id="5" name="Title 4"/>
          <p:cNvSpPr>
            <a:spLocks noGrp="1"/>
          </p:cNvSpPr>
          <p:nvPr>
            <p:ph type="title"/>
          </p:nvPr>
        </p:nvSpPr>
        <p:spPr/>
        <p:txBody>
          <a:bodyPr/>
          <a:lstStyle/>
          <a:p>
            <a:endParaRPr lang="en-US"/>
          </a:p>
        </p:txBody>
      </p:sp>
      <p:pic>
        <p:nvPicPr>
          <p:cNvPr id="6146" name="Picture 2"/>
          <p:cNvPicPr>
            <a:picLocks noGrp="1" noChangeAspect="1" noChangeArrowheads="1"/>
          </p:cNvPicPr>
          <p:nvPr>
            <p:ph idx="1"/>
          </p:nvPr>
        </p:nvPicPr>
        <p:blipFill>
          <a:blip r:embed="rId2"/>
          <a:srcRect/>
          <a:stretch>
            <a:fillRect/>
          </a:stretch>
        </p:blipFill>
        <p:spPr bwMode="auto">
          <a:xfrm>
            <a:off x="457200" y="381000"/>
            <a:ext cx="8153400" cy="59435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36</a:t>
            </a:fld>
            <a:endParaRPr lang="en-US"/>
          </a:p>
        </p:txBody>
      </p:sp>
      <p:sp>
        <p:nvSpPr>
          <p:cNvPr id="5" name="Title 4"/>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a:srcRect/>
          <a:stretch>
            <a:fillRect/>
          </a:stretch>
        </p:blipFill>
        <p:spPr bwMode="auto">
          <a:xfrm>
            <a:off x="381001" y="609600"/>
            <a:ext cx="8382000" cy="5791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37</a:t>
            </a:fld>
            <a:endParaRPr lang="en-US"/>
          </a:p>
        </p:txBody>
      </p:sp>
      <p:sp>
        <p:nvSpPr>
          <p:cNvPr id="5" name="Title 4"/>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2"/>
          <a:srcRect/>
          <a:stretch>
            <a:fillRect/>
          </a:stretch>
        </p:blipFill>
        <p:spPr bwMode="auto">
          <a:xfrm>
            <a:off x="228600" y="228600"/>
            <a:ext cx="8610599" cy="6019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38</a:t>
            </a:fld>
            <a:endParaRPr lang="en-US"/>
          </a:p>
        </p:txBody>
      </p:sp>
      <p:pic>
        <p:nvPicPr>
          <p:cNvPr id="6146" name="Picture 2"/>
          <p:cNvPicPr>
            <a:picLocks noGrp="1" noChangeAspect="1" noChangeArrowheads="1"/>
          </p:cNvPicPr>
          <p:nvPr>
            <p:ph idx="1"/>
          </p:nvPr>
        </p:nvPicPr>
        <p:blipFill>
          <a:blip r:embed="rId2"/>
          <a:srcRect/>
          <a:stretch>
            <a:fillRect/>
          </a:stretch>
        </p:blipFill>
        <p:spPr bwMode="auto">
          <a:xfrm>
            <a:off x="457200" y="1066800"/>
            <a:ext cx="8229600" cy="2362200"/>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762000" y="3657600"/>
            <a:ext cx="7315200" cy="2057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39</a:t>
            </a:fld>
            <a:endParaRPr lang="en-US"/>
          </a:p>
        </p:txBody>
      </p:sp>
      <p:sp>
        <p:nvSpPr>
          <p:cNvPr id="5" name="Title 4"/>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a:srcRect/>
          <a:stretch>
            <a:fillRect/>
          </a:stretch>
        </p:blipFill>
        <p:spPr bwMode="auto">
          <a:xfrm>
            <a:off x="0" y="1066800"/>
            <a:ext cx="9143999" cy="313928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sz="2500" dirty="0"/>
              <a:t>به عنوان مشاور برای کارخانه، شما باید معیاری اتوماتیک برای کنترل کیفیت مشخص کنید. همچنین، مدیریت کارخانه مایل است با استفاده از این معیار، قطعات الکترونیکی جدیدی که حتی متخصصان در مقبولیت آن شک دارند، آزمایش کند. به عنوان مثال قطعه الکترونیکی جدید دارای انحنا 2.81 و قطر 5.46 </a:t>
            </a:r>
            <a:r>
              <a:rPr lang="fa-IR" sz="2500" dirty="0" smtClean="0"/>
              <a:t>است.</a:t>
            </a:r>
            <a:endParaRPr lang="en-US" sz="2500" dirty="0" smtClean="0"/>
          </a:p>
          <a:p>
            <a:endParaRPr lang="fa-IR" sz="2500" dirty="0" smtClean="0"/>
          </a:p>
          <a:p>
            <a:r>
              <a:rPr lang="fa-IR" sz="2500" dirty="0" smtClean="0"/>
              <a:t>یک محقق علاقه مند به تعیین این است که آیا شخصیت تیپ </a:t>
            </a:r>
            <a:r>
              <a:rPr lang="en-US" sz="2500" dirty="0" smtClean="0"/>
              <a:t>A </a:t>
            </a:r>
            <a:r>
              <a:rPr lang="fa-IR" sz="2500" dirty="0" smtClean="0"/>
              <a:t> یا </a:t>
            </a:r>
            <a:r>
              <a:rPr lang="en-US" sz="2500" dirty="0" smtClean="0"/>
              <a:t>B</a:t>
            </a:r>
            <a:r>
              <a:rPr lang="fa-IR" sz="2500" dirty="0" smtClean="0"/>
              <a:t>بر روی فشار خون،کلسترول وسطوح استرس تاثیری دارد یا خیر؟</a:t>
            </a:r>
            <a:endParaRPr lang="fa-IR" sz="2500" dirty="0"/>
          </a:p>
        </p:txBody>
      </p:sp>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4</a:t>
            </a:fld>
            <a:endParaRPr lang="en-US"/>
          </a:p>
        </p:txBody>
      </p:sp>
      <p:sp>
        <p:nvSpPr>
          <p:cNvPr id="5" name="Title 4"/>
          <p:cNvSpPr>
            <a:spLocks noGrp="1"/>
          </p:cNvSpPr>
          <p:nvPr>
            <p:ph type="title"/>
          </p:nvPr>
        </p:nvSpPr>
        <p:spPr/>
        <p:txBody>
          <a:bodyPr/>
          <a:lstStyle/>
          <a:p>
            <a:r>
              <a:rPr lang="en-US" dirty="0" err="1" smtClean="0">
                <a:solidFill>
                  <a:srgbClr val="FF0000"/>
                </a:solidFill>
              </a:rPr>
              <a:t>مثال</a:t>
            </a:r>
            <a:endParaRPr lang="fa-IR" dirty="0">
              <a:solidFill>
                <a:srgbClr val="FF0000"/>
              </a:solidFill>
            </a:endParaRPr>
          </a:p>
        </p:txBody>
      </p:sp>
    </p:spTree>
    <p:extLst>
      <p:ext uri="{BB962C8B-B14F-4D97-AF65-F5344CB8AC3E}">
        <p14:creationId xmlns:p14="http://schemas.microsoft.com/office/powerpoint/2010/main" val="11745344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40</a:t>
            </a:fld>
            <a:endParaRPr lang="en-US"/>
          </a:p>
        </p:txBody>
      </p:sp>
      <p:sp>
        <p:nvSpPr>
          <p:cNvPr id="5" name="Title 4"/>
          <p:cNvSpPr>
            <a:spLocks noGrp="1"/>
          </p:cNvSpPr>
          <p:nvPr>
            <p:ph type="title"/>
          </p:nvPr>
        </p:nvSpPr>
        <p:spPr/>
        <p:txBody>
          <a:bodyPr/>
          <a:lstStyle/>
          <a:p>
            <a:endParaRPr lang="en-US"/>
          </a:p>
        </p:txBody>
      </p:sp>
      <p:pic>
        <p:nvPicPr>
          <p:cNvPr id="7170" name="Picture 2"/>
          <p:cNvPicPr>
            <a:picLocks noGrp="1" noChangeAspect="1" noChangeArrowheads="1"/>
          </p:cNvPicPr>
          <p:nvPr>
            <p:ph idx="1"/>
          </p:nvPr>
        </p:nvPicPr>
        <p:blipFill>
          <a:blip r:embed="rId2"/>
          <a:srcRect/>
          <a:stretch>
            <a:fillRect/>
          </a:stretch>
        </p:blipFill>
        <p:spPr bwMode="auto">
          <a:xfrm>
            <a:off x="609600" y="381000"/>
            <a:ext cx="6858000" cy="5562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41</a:t>
            </a:fld>
            <a:endParaRPr lang="en-US"/>
          </a:p>
        </p:txBody>
      </p:sp>
      <p:sp>
        <p:nvSpPr>
          <p:cNvPr id="5" name="Title 4"/>
          <p:cNvSpPr>
            <a:spLocks noGrp="1"/>
          </p:cNvSpPr>
          <p:nvPr>
            <p:ph type="title"/>
          </p:nvPr>
        </p:nvSpPr>
        <p:spPr/>
        <p:txBody>
          <a:bodyPr/>
          <a:lstStyle/>
          <a:p>
            <a:endParaRPr lang="en-US"/>
          </a:p>
        </p:txBody>
      </p:sp>
      <p:pic>
        <p:nvPicPr>
          <p:cNvPr id="7170" name="Picture 2"/>
          <p:cNvPicPr>
            <a:picLocks noGrp="1" noChangeAspect="1" noChangeArrowheads="1"/>
          </p:cNvPicPr>
          <p:nvPr>
            <p:ph idx="1"/>
          </p:nvPr>
        </p:nvPicPr>
        <p:blipFill>
          <a:blip r:embed="rId2"/>
          <a:srcRect/>
          <a:stretch>
            <a:fillRect/>
          </a:stretch>
        </p:blipFill>
        <p:spPr bwMode="auto">
          <a:xfrm>
            <a:off x="457200" y="990600"/>
            <a:ext cx="7924800" cy="46481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42</a:t>
            </a:fld>
            <a:endParaRPr lang="en-US"/>
          </a:p>
        </p:txBody>
      </p:sp>
      <p:sp>
        <p:nvSpPr>
          <p:cNvPr id="5" name="Title 4"/>
          <p:cNvSpPr>
            <a:spLocks noGrp="1"/>
          </p:cNvSpPr>
          <p:nvPr>
            <p:ph type="title"/>
          </p:nvPr>
        </p:nvSpPr>
        <p:spPr/>
        <p:txBody>
          <a:bodyPr/>
          <a:lstStyle/>
          <a:p>
            <a:endParaRPr lang="en-US"/>
          </a:p>
        </p:txBody>
      </p:sp>
      <p:pic>
        <p:nvPicPr>
          <p:cNvPr id="8194" name="Picture 2"/>
          <p:cNvPicPr>
            <a:picLocks noGrp="1" noChangeAspect="1" noChangeArrowheads="1"/>
          </p:cNvPicPr>
          <p:nvPr>
            <p:ph idx="1"/>
          </p:nvPr>
        </p:nvPicPr>
        <p:blipFill>
          <a:blip r:embed="rId2"/>
          <a:srcRect/>
          <a:stretch>
            <a:fillRect/>
          </a:stretch>
        </p:blipFill>
        <p:spPr bwMode="auto">
          <a:xfrm>
            <a:off x="457201" y="1905000"/>
            <a:ext cx="7772400" cy="3581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43</a:t>
            </a:fld>
            <a:endParaRPr lang="en-US"/>
          </a:p>
        </p:txBody>
      </p:sp>
      <p:sp>
        <p:nvSpPr>
          <p:cNvPr id="5" name="Title 4"/>
          <p:cNvSpPr>
            <a:spLocks noGrp="1"/>
          </p:cNvSpPr>
          <p:nvPr>
            <p:ph type="title"/>
          </p:nvPr>
        </p:nvSpPr>
        <p:spPr/>
        <p:txBody>
          <a:bodyPr/>
          <a:lstStyle/>
          <a:p>
            <a:endParaRPr lang="en-US"/>
          </a:p>
        </p:txBody>
      </p:sp>
      <p:pic>
        <p:nvPicPr>
          <p:cNvPr id="9218" name="Picture 2"/>
          <p:cNvPicPr>
            <a:picLocks noGrp="1" noChangeAspect="1" noChangeArrowheads="1"/>
          </p:cNvPicPr>
          <p:nvPr>
            <p:ph idx="1"/>
          </p:nvPr>
        </p:nvPicPr>
        <p:blipFill>
          <a:blip r:embed="rId2"/>
          <a:srcRect/>
          <a:stretch>
            <a:fillRect/>
          </a:stretch>
        </p:blipFill>
        <p:spPr bwMode="auto">
          <a:xfrm>
            <a:off x="533400" y="914400"/>
            <a:ext cx="8077200" cy="5181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12.jpg"/>
          <p:cNvPicPr>
            <a:picLocks noGrp="1" noChangeAspect="1"/>
          </p:cNvPicPr>
          <p:nvPr>
            <p:ph idx="1"/>
          </p:nvPr>
        </p:nvPicPr>
        <p:blipFill>
          <a:blip r:embed="rId2"/>
          <a:stretch>
            <a:fillRect/>
          </a:stretch>
        </p:blipFill>
        <p:spPr>
          <a:xfrm>
            <a:off x="381000" y="304800"/>
            <a:ext cx="8153400" cy="5791200"/>
          </a:xfrm>
        </p:spPr>
      </p:pic>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44</a:t>
            </a:fld>
            <a:endParaRPr lang="en-US"/>
          </a:p>
        </p:txBody>
      </p:sp>
      <p:sp>
        <p:nvSpPr>
          <p:cNvPr id="5" name="Title 4"/>
          <p:cNvSpPr>
            <a:spLocks noGrp="1"/>
          </p:cNvSpPr>
          <p:nvPr>
            <p:ph type="title"/>
          </p:nvPr>
        </p:nvSpPr>
        <p:spPr>
          <a:xfrm>
            <a:off x="457200" y="4953000"/>
            <a:ext cx="8229600" cy="1295400"/>
          </a:xfrm>
        </p:spPr>
        <p:txBody>
          <a:bodyPr/>
          <a:lstStyle/>
          <a:p>
            <a:r>
              <a:rPr lang="fa-IR" dirty="0" smtClean="0">
                <a:solidFill>
                  <a:srgbClr val="FF0000"/>
                </a:solidFill>
              </a:rPr>
              <a:t>از توجه شما بسیار سپاسگذارم</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309872"/>
          </a:xfrm>
        </p:spPr>
        <p:txBody>
          <a:bodyPr>
            <a:normAutofit/>
          </a:bodyPr>
          <a:lstStyle/>
          <a:p>
            <a:pPr algn="r" rtl="1">
              <a:lnSpc>
                <a:spcPct val="150000"/>
              </a:lnSpc>
            </a:pPr>
            <a:r>
              <a:rPr lang="fa-IR" sz="2500" dirty="0" smtClean="0"/>
              <a:t>تحلیل تشخیصی و رده بندی، تکنیکهای چند متغیری هستند که با جدا کردن مجموعه های متمایز اشیا (یا مشاهدات) و با تخصیص دادن  اشیا (مشاهدات) جدید به دسته های تعریف شده قبلی سر و کار دارد. طبیعت تحلیل تشخیصی نسبتا توضیحی است.در واقع</a:t>
            </a:r>
            <a:r>
              <a:rPr lang="en-US" sz="2500" dirty="0" smtClean="0"/>
              <a:t> </a:t>
            </a:r>
            <a:r>
              <a:rPr lang="en-US" sz="2500" dirty="0" err="1" smtClean="0"/>
              <a:t>تحلیل</a:t>
            </a:r>
            <a:r>
              <a:rPr lang="fa-IR" sz="2500" dirty="0" smtClean="0"/>
              <a:t> تشخیصی روشی است برای ترکیب کردن متغیرهای </a:t>
            </a:r>
            <a:r>
              <a:rPr lang="en-US" sz="2500" dirty="0" smtClean="0"/>
              <a:t>x1….</a:t>
            </a:r>
            <a:r>
              <a:rPr lang="en-US" sz="2500" dirty="0" err="1" smtClean="0"/>
              <a:t>xn</a:t>
            </a:r>
            <a:r>
              <a:rPr lang="fa-IR" sz="2500" dirty="0" smtClean="0"/>
              <a:t>برای ایجاد یک متغیر جدید </a:t>
            </a:r>
            <a:r>
              <a:rPr lang="en-US" sz="2500" dirty="0" smtClean="0"/>
              <a:t>y</a:t>
            </a:r>
            <a:r>
              <a:rPr lang="fa-IR" sz="2500" dirty="0" smtClean="0"/>
              <a:t>.</a:t>
            </a:r>
            <a:r>
              <a:rPr lang="en-US" sz="2500" dirty="0" smtClean="0"/>
              <a:t> </a:t>
            </a:r>
            <a:endParaRPr lang="en-US" sz="2500" u="sng" dirty="0"/>
          </a:p>
        </p:txBody>
      </p:sp>
      <p:sp>
        <p:nvSpPr>
          <p:cNvPr id="5" name="Footer Placeholder 4"/>
          <p:cNvSpPr>
            <a:spLocks noGrp="1"/>
          </p:cNvSpPr>
          <p:nvPr>
            <p:ph type="ftr" sz="quarter" idx="11"/>
          </p:nvPr>
        </p:nvSpPr>
        <p:spPr/>
        <p:txBody>
          <a:bodyPr/>
          <a:lstStyle/>
          <a:p>
            <a:r>
              <a:rPr lang="fa-IR" dirty="0" smtClean="0"/>
              <a:t>موضوع سمینار:تحلیل تشخیصی</a:t>
            </a:r>
            <a:endParaRPr lang="en-US" dirty="0"/>
          </a:p>
        </p:txBody>
      </p:sp>
      <p:sp>
        <p:nvSpPr>
          <p:cNvPr id="4" name="Slide Number Placeholder 3"/>
          <p:cNvSpPr>
            <a:spLocks noGrp="1"/>
          </p:cNvSpPr>
          <p:nvPr>
            <p:ph type="sldNum" sz="quarter" idx="12"/>
          </p:nvPr>
        </p:nvSpPr>
        <p:spPr/>
        <p:txBody>
          <a:bodyPr/>
          <a:lstStyle/>
          <a:p>
            <a:fld id="{E42B0888-A26E-47CD-A4C0-2F3277A8A83C}" type="slidenum">
              <a:rPr lang="en-US" smtClean="0"/>
              <a:pPr/>
              <a:t>5</a:t>
            </a:fld>
            <a:endParaRPr lang="en-US"/>
          </a:p>
        </p:txBody>
      </p:sp>
      <p:sp>
        <p:nvSpPr>
          <p:cNvPr id="2" name="Title 1"/>
          <p:cNvSpPr>
            <a:spLocks noGrp="1"/>
          </p:cNvSpPr>
          <p:nvPr>
            <p:ph type="title"/>
          </p:nvPr>
        </p:nvSpPr>
        <p:spPr/>
        <p:txBody>
          <a:bodyPr/>
          <a:lstStyle/>
          <a:p>
            <a:r>
              <a:rPr lang="fa-IR" dirty="0" smtClean="0">
                <a:solidFill>
                  <a:srgbClr val="FF0000"/>
                </a:solidFill>
              </a:rPr>
              <a:t>مقدمه</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lstStyle/>
          <a:p>
            <a:r>
              <a:rPr lang="fa-IR" dirty="0" smtClean="0"/>
              <a:t>این متغیر جدید که به نام تابع تشخیص شناخته شده ،به گونه ایی ساخته می شود که مقدار هر شرکت کننده در آن،تا حداکثر ممکن،افراد را در طبقه های مختلف تفکیک کند.</a:t>
            </a:r>
          </a:p>
          <a:p>
            <a:r>
              <a:rPr lang="fa-IR" dirty="0" smtClean="0"/>
              <a:t>برای بیان ریاضی مطلب فوق،فرض کنید متغیرهای </a:t>
            </a:r>
            <a:r>
              <a:rPr lang="en-US" dirty="0" smtClean="0"/>
              <a:t>x</a:t>
            </a:r>
            <a:r>
              <a:rPr lang="en-US" baseline="-25000" dirty="0" smtClean="0"/>
              <a:t>1</a:t>
            </a:r>
            <a:r>
              <a:rPr lang="en-US" dirty="0" smtClean="0"/>
              <a:t>….</a:t>
            </a:r>
            <a:r>
              <a:rPr lang="en-US" dirty="0" err="1" smtClean="0"/>
              <a:t>x</a:t>
            </a:r>
            <a:r>
              <a:rPr lang="en-US" baseline="-25000" dirty="0" err="1" smtClean="0"/>
              <a:t>n</a:t>
            </a:r>
            <a:r>
              <a:rPr lang="fa-IR" dirty="0" smtClean="0"/>
              <a:t>متغیرهای تشریحی باشند و</a:t>
            </a:r>
            <a:r>
              <a:rPr lang="en-US" dirty="0" smtClean="0"/>
              <a:t>y</a:t>
            </a:r>
            <a:r>
              <a:rPr lang="fa-IR" dirty="0" smtClean="0"/>
              <a:t> یک متغیر وابسته و از نوع کیفی چند سطحی هدف از آنالیز تشخیصی یافتن تابعی خطی مثل</a:t>
            </a:r>
          </a:p>
          <a:p>
            <a:r>
              <a:rPr lang="fa-IR" dirty="0" smtClean="0"/>
              <a:t>است.</a:t>
            </a:r>
            <a:r>
              <a:rPr lang="en-US" dirty="0" smtClean="0"/>
              <a:t>y=</a:t>
            </a:r>
            <a:r>
              <a:rPr lang="el-GR" dirty="0" smtClean="0"/>
              <a:t> β</a:t>
            </a:r>
            <a:r>
              <a:rPr lang="en-US" baseline="-25000" dirty="0" smtClean="0"/>
              <a:t>0</a:t>
            </a:r>
            <a:r>
              <a:rPr lang="el-GR" dirty="0" smtClean="0"/>
              <a:t> </a:t>
            </a:r>
            <a:r>
              <a:rPr lang="en-US" dirty="0" smtClean="0"/>
              <a:t>+</a:t>
            </a:r>
            <a:r>
              <a:rPr lang="el-GR" dirty="0" smtClean="0"/>
              <a:t>β</a:t>
            </a:r>
            <a:r>
              <a:rPr lang="en-US" baseline="-25000" dirty="0" smtClean="0"/>
              <a:t>1</a:t>
            </a:r>
            <a:r>
              <a:rPr lang="en-US" dirty="0" smtClean="0"/>
              <a:t>x</a:t>
            </a:r>
            <a:r>
              <a:rPr lang="en-US" baseline="-25000" dirty="0" smtClean="0"/>
              <a:t>1</a:t>
            </a:r>
            <a:r>
              <a:rPr lang="en-US" dirty="0" smtClean="0"/>
              <a:t>+</a:t>
            </a:r>
            <a:r>
              <a:rPr lang="el-GR" dirty="0" smtClean="0"/>
              <a:t> β</a:t>
            </a:r>
            <a:r>
              <a:rPr lang="en-US" baseline="-25000" dirty="0" smtClean="0"/>
              <a:t>2</a:t>
            </a:r>
            <a:r>
              <a:rPr lang="en-US" dirty="0" smtClean="0"/>
              <a:t>x</a:t>
            </a:r>
            <a:r>
              <a:rPr lang="en-US" baseline="-25000" dirty="0" smtClean="0"/>
              <a:t>2</a:t>
            </a:r>
            <a:r>
              <a:rPr lang="en-US" dirty="0" smtClean="0"/>
              <a:t>+…….</a:t>
            </a:r>
            <a:r>
              <a:rPr lang="el-GR" dirty="0" smtClean="0"/>
              <a:t>β</a:t>
            </a:r>
            <a:r>
              <a:rPr lang="en-US" baseline="-25000" dirty="0" err="1" smtClean="0"/>
              <a:t>n</a:t>
            </a:r>
            <a:r>
              <a:rPr lang="en-US" dirty="0" err="1" smtClean="0"/>
              <a:t>x</a:t>
            </a:r>
            <a:r>
              <a:rPr lang="en-US" baseline="-25000" dirty="0" err="1" smtClean="0"/>
              <a:t>n</a:t>
            </a:r>
            <a:r>
              <a:rPr lang="en-US" baseline="-25000" dirty="0" smtClean="0"/>
              <a:t>                      </a:t>
            </a:r>
          </a:p>
          <a:p>
            <a:endParaRPr lang="fa-IR" dirty="0" smtClean="0"/>
          </a:p>
          <a:p>
            <a:r>
              <a:rPr lang="fa-IR" dirty="0" smtClean="0"/>
              <a:t>درحالتی که متغیر وابسته شامل</a:t>
            </a:r>
            <a:r>
              <a:rPr lang="en-US" dirty="0" smtClean="0"/>
              <a:t> </a:t>
            </a:r>
            <a:r>
              <a:rPr lang="fa-IR" dirty="0" smtClean="0"/>
              <a:t> </a:t>
            </a:r>
            <a:r>
              <a:rPr lang="en-US" dirty="0" smtClean="0"/>
              <a:t>k</a:t>
            </a:r>
            <a:r>
              <a:rPr lang="fa-IR" dirty="0" smtClean="0"/>
              <a:t> سطح باشد،هدف آن است که مشاهدات جدید </a:t>
            </a:r>
            <a:r>
              <a:rPr lang="en-US" dirty="0" smtClean="0"/>
              <a:t>(x</a:t>
            </a:r>
            <a:r>
              <a:rPr lang="en-US" baseline="-25000" dirty="0" smtClean="0"/>
              <a:t>1</a:t>
            </a:r>
            <a:r>
              <a:rPr lang="en-US" dirty="0" smtClean="0"/>
              <a:t>,x</a:t>
            </a:r>
            <a:r>
              <a:rPr lang="en-US" baseline="-25000" dirty="0" smtClean="0"/>
              <a:t>2</a:t>
            </a:r>
            <a:r>
              <a:rPr lang="en-US" dirty="0" smtClean="0"/>
              <a:t>,…..</a:t>
            </a:r>
            <a:r>
              <a:rPr lang="en-US" dirty="0" err="1" smtClean="0"/>
              <a:t>x</a:t>
            </a:r>
            <a:r>
              <a:rPr lang="en-US" baseline="-25000" dirty="0" err="1" smtClean="0"/>
              <a:t>n</a:t>
            </a:r>
            <a:r>
              <a:rPr lang="en-US" dirty="0" smtClean="0"/>
              <a:t>)</a:t>
            </a:r>
            <a:r>
              <a:rPr lang="fa-IR" dirty="0" smtClean="0"/>
              <a:t> را بر اساس  </a:t>
            </a:r>
            <a:r>
              <a:rPr lang="en-US" dirty="0" smtClean="0"/>
              <a:t>y</a:t>
            </a:r>
            <a:r>
              <a:rPr lang="fa-IR" dirty="0" smtClean="0"/>
              <a:t> یه یکی از</a:t>
            </a:r>
            <a:r>
              <a:rPr lang="en-US" dirty="0" smtClean="0"/>
              <a:t>k</a:t>
            </a:r>
            <a:r>
              <a:rPr lang="fa-IR" dirty="0" smtClean="0"/>
              <a:t> گروه نسبت دهیم.</a:t>
            </a:r>
            <a:endParaRPr lang="en-US" dirty="0"/>
          </a:p>
        </p:txBody>
      </p:sp>
      <p:sp>
        <p:nvSpPr>
          <p:cNvPr id="3" name="Footer Placeholder 2"/>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6</a:t>
            </a:fld>
            <a:endParaRPr lang="en-US"/>
          </a:p>
        </p:txBody>
      </p:sp>
      <p:sp>
        <p:nvSpPr>
          <p:cNvPr id="5" name="Title 4"/>
          <p:cNvSpPr>
            <a:spLocks noGrp="1"/>
          </p:cNvSpPr>
          <p:nvPr>
            <p:ph type="title"/>
          </p:nvPr>
        </p:nvSpPr>
        <p:spPr>
          <a:xfrm>
            <a:off x="533400" y="0"/>
            <a:ext cx="8153400" cy="838200"/>
          </a:xfrm>
        </p:spPr>
        <p:txBody>
          <a:bodyPr>
            <a:normAutofit/>
          </a:bodyPr>
          <a:lstStyle/>
          <a:p>
            <a:r>
              <a:rPr lang="fa-IR" dirty="0" smtClean="0">
                <a:solidFill>
                  <a:srgbClr val="FF0000"/>
                </a:solidFill>
              </a:rPr>
              <a:t>مقدمه</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algn="r" rtl="1">
              <a:lnSpc>
                <a:spcPct val="150000"/>
              </a:lnSpc>
            </a:pPr>
            <a:r>
              <a:rPr lang="fa-IR" sz="2500" dirty="0" smtClean="0"/>
              <a:t>هدف تحلیل تشخیصی کلاس بندی موارد (افراد، مشتری ها، اشیا و غیره) به دو گروه یا بیشتر بر اساس مجموعه ای از خصوصیاتی است که مورد را توصیف می کنند (جنسیت، سن، درآمد، وزن و غیره). به طور کلی، ما یک مورد را بر اساس مشاهداتی که از آن بدست آوردیم، به گروه های از پیش تعیین شده تخصیص می دهیم</a:t>
            </a:r>
            <a:r>
              <a:rPr lang="en-US" sz="2500" dirty="0" smtClean="0"/>
              <a:t>.</a:t>
            </a:r>
          </a:p>
          <a:p>
            <a:pPr algn="r" rtl="1">
              <a:lnSpc>
                <a:spcPct val="150000"/>
              </a:lnSpc>
            </a:pPr>
            <a:r>
              <a:rPr lang="fa-IR" sz="2500" dirty="0" smtClean="0"/>
              <a:t>توجه به این نکته که گروه ها شناخته شده و از پیش تعیین شده هستند، و هیچ ترتیبی در آنها وجود ندارد (مقیاس اسمی دارند)، ضروری است. ما به دنبال دو چیز هستیم:</a:t>
            </a:r>
            <a:endParaRPr lang="en-US" sz="2500" dirty="0" smtClean="0"/>
          </a:p>
          <a:p>
            <a:pPr algn="r" rtl="1"/>
            <a:endParaRPr lang="en-US" dirty="0" smtClean="0"/>
          </a:p>
          <a:p>
            <a:endParaRPr lang="en-US" dirty="0"/>
          </a:p>
        </p:txBody>
      </p:sp>
      <p:sp>
        <p:nvSpPr>
          <p:cNvPr id="5" name="Footer Placeholder 4"/>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7</a:t>
            </a:fld>
            <a:endParaRPr lang="en-US"/>
          </a:p>
        </p:txBody>
      </p:sp>
      <p:sp>
        <p:nvSpPr>
          <p:cNvPr id="2" name="Title 1"/>
          <p:cNvSpPr>
            <a:spLocks noGrp="1"/>
          </p:cNvSpPr>
          <p:nvPr>
            <p:ph type="title"/>
          </p:nvPr>
        </p:nvSpPr>
        <p:spPr/>
        <p:txBody>
          <a:bodyPr/>
          <a:lstStyle/>
          <a:p>
            <a:r>
              <a:rPr lang="fa-IR" dirty="0" smtClean="0">
                <a:solidFill>
                  <a:srgbClr val="FF0000"/>
                </a:solidFill>
              </a:rPr>
              <a:t>هدف</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788091"/>
          </a:xfrm>
        </p:spPr>
        <p:txBody>
          <a:bodyPr/>
          <a:lstStyle/>
          <a:p>
            <a:pPr lvl="0" algn="r" rtl="1"/>
            <a:r>
              <a:rPr lang="fa-IR" sz="2500" dirty="0" smtClean="0"/>
              <a:t>1-کدام مجموعه از ویژگی ها می توانند بهترین معیار برای عضویت مورد در گروه باشند؟</a:t>
            </a:r>
            <a:endParaRPr lang="en-US" sz="2500" dirty="0" smtClean="0"/>
          </a:p>
          <a:p>
            <a:pPr lvl="0" algn="r" rtl="1"/>
            <a:r>
              <a:rPr lang="fa-IR" sz="2500" dirty="0" smtClean="0"/>
              <a:t>2-قاعده یا مدل کلاس بندی را چطور تعیین کنیم که بهترین تمایز را در گروه داشته باشند؟</a:t>
            </a:r>
          </a:p>
          <a:p>
            <a:pPr lvl="0" algn="r" rtl="1"/>
            <a:endParaRPr lang="en-US" sz="2500" dirty="0" smtClean="0"/>
          </a:p>
          <a:p>
            <a:pPr algn="r" rtl="1"/>
            <a:endParaRPr lang="en-US" dirty="0"/>
          </a:p>
        </p:txBody>
      </p:sp>
      <p:sp>
        <p:nvSpPr>
          <p:cNvPr id="5" name="Footer Placeholder 4"/>
          <p:cNvSpPr>
            <a:spLocks noGrp="1"/>
          </p:cNvSpPr>
          <p:nvPr>
            <p:ph type="ftr" sz="quarter" idx="11"/>
          </p:nvPr>
        </p:nvSpPr>
        <p:spPr/>
        <p:txBody>
          <a:bodyPr/>
          <a:lstStyle/>
          <a:p>
            <a:r>
              <a:rPr lang="fa-IR" smtClean="0"/>
              <a:t>موضوع سمینار:تحلیل تشخیصی</a:t>
            </a:r>
            <a:endParaRPr lang="en-US"/>
          </a:p>
        </p:txBody>
      </p:sp>
      <p:sp>
        <p:nvSpPr>
          <p:cNvPr id="4" name="Slide Number Placeholder 3"/>
          <p:cNvSpPr>
            <a:spLocks noGrp="1"/>
          </p:cNvSpPr>
          <p:nvPr>
            <p:ph type="sldNum" sz="quarter" idx="12"/>
          </p:nvPr>
        </p:nvSpPr>
        <p:spPr/>
        <p:txBody>
          <a:bodyPr/>
          <a:lstStyle/>
          <a:p>
            <a:fld id="{E42B0888-A26E-47CD-A4C0-2F3277A8A83C}" type="slidenum">
              <a:rPr lang="en-US" smtClean="0"/>
              <a:pPr/>
              <a:t>8</a:t>
            </a:fld>
            <a:endParaRPr lang="en-US"/>
          </a:p>
        </p:txBody>
      </p:sp>
      <p:sp>
        <p:nvSpPr>
          <p:cNvPr id="2" name="Title 1"/>
          <p:cNvSpPr>
            <a:spLocks noGrp="1"/>
          </p:cNvSpPr>
          <p:nvPr>
            <p:ph type="title"/>
          </p:nvPr>
        </p:nvSpPr>
        <p:spPr/>
        <p:txBody>
          <a:bodyPr/>
          <a:lstStyle/>
          <a:p>
            <a:r>
              <a:rPr lang="fa-IR" dirty="0" smtClean="0">
                <a:solidFill>
                  <a:srgbClr val="FF0000"/>
                </a:solidFill>
              </a:rPr>
              <a:t>هدف</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rtl="1">
              <a:lnSpc>
                <a:spcPct val="120000"/>
              </a:lnSpc>
            </a:pPr>
            <a:r>
              <a:rPr lang="ar-SA" sz="2500" dirty="0"/>
              <a:t>در این تحلیل تمرکز روی داده های مربوط به موارد است که این موارد می توانند انسان ها، حیوانات، وضعیت </a:t>
            </a:r>
            <a:r>
              <a:rPr lang="fa-IR" sz="2500" dirty="0" smtClean="0"/>
              <a:t>های </a:t>
            </a:r>
            <a:r>
              <a:rPr lang="ar-SA" sz="2500" dirty="0" smtClean="0"/>
              <a:t>اقتصادی </a:t>
            </a:r>
            <a:r>
              <a:rPr lang="ar-SA" sz="2500" dirty="0"/>
              <a:t>در زمان های مختلف در حوزه </a:t>
            </a:r>
            <a:r>
              <a:rPr lang="fa-IR" sz="2500" dirty="0" smtClean="0"/>
              <a:t>ها</a:t>
            </a:r>
            <a:r>
              <a:rPr lang="ar-SA" sz="2500" dirty="0" smtClean="0"/>
              <a:t>ی </a:t>
            </a:r>
            <a:r>
              <a:rPr lang="ar-SA" sz="2500" dirty="0"/>
              <a:t>علوم </a:t>
            </a:r>
            <a:r>
              <a:rPr lang="ar-SA" sz="2500" dirty="0" smtClean="0"/>
              <a:t>انسانی</a:t>
            </a:r>
            <a:r>
              <a:rPr lang="fa-IR" sz="2500" dirty="0" smtClean="0"/>
              <a:t> </a:t>
            </a:r>
            <a:r>
              <a:rPr lang="ar-SA" sz="2500" dirty="0" smtClean="0"/>
              <a:t>در جایگ</a:t>
            </a:r>
            <a:r>
              <a:rPr lang="en-US" sz="2500" dirty="0" smtClean="0"/>
              <a:t>ز</a:t>
            </a:r>
            <a:r>
              <a:rPr lang="ar-SA" sz="2500" dirty="0" smtClean="0"/>
              <a:t>ینی </a:t>
            </a:r>
            <a:r>
              <a:rPr lang="ar-SA" sz="2500" dirty="0"/>
              <a:t>کارمندان، آزمون های روانشناختی کودکان، تاثیرات درمان های پزشکی، تفاوت های اقتصادی بین مناطق مختلف جغرافیایی، پیش بینی رفتار رای </a:t>
            </a:r>
            <a:r>
              <a:rPr lang="ar-SA" sz="2500" dirty="0" smtClean="0"/>
              <a:t>دهندگان</a:t>
            </a:r>
            <a:r>
              <a:rPr lang="fa-IR" sz="2500" dirty="0"/>
              <a:t> </a:t>
            </a:r>
            <a:r>
              <a:rPr lang="ar-SA" sz="2500" dirty="0" smtClean="0"/>
              <a:t>و </a:t>
            </a:r>
            <a:r>
              <a:rPr lang="ar-SA" sz="2500" dirty="0"/>
              <a:t>خیلی موارد دیگر باشد. گروهها باید طوری تعریف شوند که هر مورد فقط و فقط به یک گروه تعلق داشته باشد. زمان هایی که نمی توان عضویت موارد در گروهها را </a:t>
            </a:r>
            <a:r>
              <a:rPr lang="ar-SA" sz="2500" dirty="0" smtClean="0"/>
              <a:t>تشخیص </a:t>
            </a:r>
            <a:r>
              <a:rPr lang="ar-SA" sz="2500" dirty="0"/>
              <a:t>داد باید این موارد از تحلیل کنار گذاشته شوند تا به نتایج خطا منجر نشود. این موارد بعد از رسیدن به معادلات </a:t>
            </a:r>
            <a:r>
              <a:rPr lang="ar-SA" sz="2500" dirty="0" smtClean="0"/>
              <a:t>تشخیصی </a:t>
            </a:r>
            <a:r>
              <a:rPr lang="ar-SA" sz="2500" dirty="0"/>
              <a:t>عضویت گروهی شان را </a:t>
            </a:r>
            <a:r>
              <a:rPr lang="fa-IR" sz="2500" dirty="0" smtClean="0"/>
              <a:t>می توان </a:t>
            </a:r>
            <a:r>
              <a:rPr lang="ar-SA" sz="2500" dirty="0" smtClean="0"/>
              <a:t>مشخص </a:t>
            </a:r>
            <a:r>
              <a:rPr lang="ar-SA" sz="2500" dirty="0"/>
              <a:t>کرد. </a:t>
            </a:r>
            <a:endParaRPr lang="en-US" sz="2500" dirty="0"/>
          </a:p>
          <a:p>
            <a:pPr algn="r" rtl="1"/>
            <a:endParaRPr lang="fa-IR" dirty="0"/>
          </a:p>
        </p:txBody>
      </p:sp>
      <p:sp>
        <p:nvSpPr>
          <p:cNvPr id="4" name="Footer Placeholder 3"/>
          <p:cNvSpPr>
            <a:spLocks noGrp="1"/>
          </p:cNvSpPr>
          <p:nvPr>
            <p:ph type="ftr" sz="quarter" idx="11"/>
          </p:nvPr>
        </p:nvSpPr>
        <p:spPr/>
        <p:txBody>
          <a:bodyPr/>
          <a:lstStyle/>
          <a:p>
            <a:r>
              <a:rPr lang="fa-IR" smtClean="0"/>
              <a:t>موضوع سمینار:تحلیل تشخیصی</a:t>
            </a:r>
            <a:endParaRPr lang="en-US"/>
          </a:p>
        </p:txBody>
      </p:sp>
      <p:sp>
        <p:nvSpPr>
          <p:cNvPr id="5" name="Slide Number Placeholder 4"/>
          <p:cNvSpPr>
            <a:spLocks noGrp="1"/>
          </p:cNvSpPr>
          <p:nvPr>
            <p:ph type="sldNum" sz="quarter" idx="12"/>
          </p:nvPr>
        </p:nvSpPr>
        <p:spPr/>
        <p:txBody>
          <a:bodyPr/>
          <a:lstStyle/>
          <a:p>
            <a:fld id="{E42B0888-A26E-47CD-A4C0-2F3277A8A83C}" type="slidenum">
              <a:rPr lang="en-US" smtClean="0"/>
              <a:pPr/>
              <a:t>9</a:t>
            </a:fld>
            <a:endParaRPr lang="en-US"/>
          </a:p>
        </p:txBody>
      </p:sp>
      <p:sp>
        <p:nvSpPr>
          <p:cNvPr id="2" name="Title 1"/>
          <p:cNvSpPr>
            <a:spLocks noGrp="1"/>
          </p:cNvSpPr>
          <p:nvPr>
            <p:ph type="title"/>
          </p:nvPr>
        </p:nvSpPr>
        <p:spPr/>
        <p:txBody>
          <a:bodyPr>
            <a:normAutofit/>
          </a:bodyPr>
          <a:lstStyle/>
          <a:p>
            <a:r>
              <a:rPr lang="fa-IR" sz="3200" dirty="0" smtClean="0">
                <a:solidFill>
                  <a:srgbClr val="FF0000"/>
                </a:solidFill>
              </a:rPr>
              <a:t>چه زمانهایی می توان از تحلیل تشخیصی استفاده کرد</a:t>
            </a:r>
            <a:endParaRPr lang="fa-IR" sz="3200" dirty="0">
              <a:solidFill>
                <a:srgbClr val="FF0000"/>
              </a:solidFill>
            </a:endParaRPr>
          </a:p>
        </p:txBody>
      </p:sp>
    </p:spTree>
    <p:extLst>
      <p:ext uri="{BB962C8B-B14F-4D97-AF65-F5344CB8AC3E}">
        <p14:creationId xmlns:p14="http://schemas.microsoft.com/office/powerpoint/2010/main" val="9859908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656</TotalTime>
  <Words>1806</Words>
  <Application>Microsoft Office PowerPoint</Application>
  <PresentationFormat>On-screen Show (4:3)</PresentationFormat>
  <Paragraphs>202</Paragraphs>
  <Slides>44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Arial</vt:lpstr>
      <vt:lpstr>Calibri</vt:lpstr>
      <vt:lpstr>Lucida Sans Unicode</vt:lpstr>
      <vt:lpstr>Verdana</vt:lpstr>
      <vt:lpstr>Wingdings 2</vt:lpstr>
      <vt:lpstr>Wingdings 3</vt:lpstr>
      <vt:lpstr>Concourse</vt:lpstr>
      <vt:lpstr>PowerPoint Presentation</vt:lpstr>
      <vt:lpstr>PowerPoint Presentation</vt:lpstr>
      <vt:lpstr>مثال</vt:lpstr>
      <vt:lpstr>مثال</vt:lpstr>
      <vt:lpstr>مقدمه</vt:lpstr>
      <vt:lpstr>مقدمه</vt:lpstr>
      <vt:lpstr>هدف</vt:lpstr>
      <vt:lpstr>هدف</vt:lpstr>
      <vt:lpstr>چه زمانهایی می توان از تحلیل تشخیصی استفاده کرد</vt:lpstr>
      <vt:lpstr>کاربرد</vt:lpstr>
      <vt:lpstr>پیش فرضهای آنالیز تشخیصی</vt:lpstr>
      <vt:lpstr>پیش فرضهای آنالیز تشخیصی</vt:lpstr>
      <vt:lpstr>تفاوت تحلیل تشخیصی و تحلیل خوشه ایی</vt:lpstr>
      <vt:lpstr>تفاوت تحلیل تشخیصی و تحلیل خوشه ایی</vt:lpstr>
      <vt:lpstr>تفاوت های تحلیل تشخیصی با تحلیل رگرسیون و تحلیل واریانس</vt:lpstr>
      <vt:lpstr>فرایندهای گام به گام ورود متغیرها</vt:lpstr>
      <vt:lpstr>فرآیندهای گام به گام</vt:lpstr>
      <vt:lpstr>فرآیندهای گام به گام</vt:lpstr>
      <vt:lpstr>فرآیندهای گام به گام</vt:lpstr>
      <vt:lpstr>ملاک های انتخاب</vt:lpstr>
      <vt:lpstr>لاندای ویلکس</vt:lpstr>
      <vt:lpstr>Vرائو </vt:lpstr>
      <vt:lpstr>نکته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نتایج و تفسیر آن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از توجه شما بسیار سپاسگذارم</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3</dc:creator>
  <cp:lastModifiedBy>A</cp:lastModifiedBy>
  <cp:revision>69</cp:revision>
  <dcterms:created xsi:type="dcterms:W3CDTF">2015-04-28T09:50:06Z</dcterms:created>
  <dcterms:modified xsi:type="dcterms:W3CDTF">2015-06-07T04:30:20Z</dcterms:modified>
</cp:coreProperties>
</file>